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Play"/>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MQgpxVoG1v5HZ25188WMphWAa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lay-bold.fntdata"/><Relationship Id="rId30" Type="http://schemas.openxmlformats.org/officeDocument/2006/relationships/font" Target="fonts/Play-regular.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a35ed983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3a35ed9831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1" name="Shape 11"/>
        <p:cNvGrpSpPr/>
        <p:nvPr/>
      </p:nvGrpSpPr>
      <p:grpSpPr>
        <a:xfrm>
          <a:off x="0" y="0"/>
          <a:ext cx="0" cy="0"/>
          <a:chOff x="0" y="0"/>
          <a:chExt cx="0" cy="0"/>
        </a:xfrm>
      </p:grpSpPr>
      <p:sp>
        <p:nvSpPr>
          <p:cNvPr id="12" name="Google Shape;12;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751"/>
              <a:buFont typeface="Play"/>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1500"/>
              <a:buNone/>
              <a:defRPr sz="1500"/>
            </a:lvl1pPr>
            <a:lvl2pPr lvl="1" algn="ctr">
              <a:lnSpc>
                <a:spcPct val="90000"/>
              </a:lnSpc>
              <a:spcBef>
                <a:spcPts val="500"/>
              </a:spcBef>
              <a:spcAft>
                <a:spcPts val="0"/>
              </a:spcAft>
              <a:buClr>
                <a:schemeClr val="dk1"/>
              </a:buClr>
              <a:buSzPts val="1250"/>
              <a:buNone/>
              <a:defRPr sz="1250"/>
            </a:lvl2pPr>
            <a:lvl3pPr lvl="2" algn="ctr">
              <a:lnSpc>
                <a:spcPct val="90000"/>
              </a:lnSpc>
              <a:spcBef>
                <a:spcPts val="500"/>
              </a:spcBef>
              <a:spcAft>
                <a:spcPts val="0"/>
              </a:spcAft>
              <a:buClr>
                <a:schemeClr val="dk1"/>
              </a:buClr>
              <a:buSzPts val="1125"/>
              <a:buNone/>
              <a:defRPr sz="1125"/>
            </a:lvl3pPr>
            <a:lvl4pPr lvl="3" algn="ctr">
              <a:lnSpc>
                <a:spcPct val="90000"/>
              </a:lnSpc>
              <a:spcBef>
                <a:spcPts val="500"/>
              </a:spcBef>
              <a:spcAft>
                <a:spcPts val="0"/>
              </a:spcAft>
              <a:buClr>
                <a:schemeClr val="dk1"/>
              </a:buClr>
              <a:buSzPts val="1000"/>
              <a:buNone/>
              <a:defRPr sz="1000"/>
            </a:lvl4pPr>
            <a:lvl5pPr lvl="4" algn="ctr">
              <a:lnSpc>
                <a:spcPct val="90000"/>
              </a:lnSpc>
              <a:spcBef>
                <a:spcPts val="500"/>
              </a:spcBef>
              <a:spcAft>
                <a:spcPts val="0"/>
              </a:spcAft>
              <a:buClr>
                <a:schemeClr val="dk1"/>
              </a:buClr>
              <a:buSzPts val="1000"/>
              <a:buNone/>
              <a:defRPr sz="1000"/>
            </a:lvl5pPr>
            <a:lvl6pPr lvl="5" algn="ctr">
              <a:lnSpc>
                <a:spcPct val="90000"/>
              </a:lnSpc>
              <a:spcBef>
                <a:spcPts val="500"/>
              </a:spcBef>
              <a:spcAft>
                <a:spcPts val="0"/>
              </a:spcAft>
              <a:buClr>
                <a:schemeClr val="dk1"/>
              </a:buClr>
              <a:buSzPts val="1000"/>
              <a:buNone/>
              <a:defRPr sz="1000"/>
            </a:lvl6pPr>
            <a:lvl7pPr lvl="6" algn="ctr">
              <a:lnSpc>
                <a:spcPct val="90000"/>
              </a:lnSpc>
              <a:spcBef>
                <a:spcPts val="500"/>
              </a:spcBef>
              <a:spcAft>
                <a:spcPts val="0"/>
              </a:spcAft>
              <a:buClr>
                <a:schemeClr val="dk1"/>
              </a:buClr>
              <a:buSzPts val="1000"/>
              <a:buNone/>
              <a:defRPr sz="1000"/>
            </a:lvl7pPr>
            <a:lvl8pPr lvl="7" algn="ctr">
              <a:lnSpc>
                <a:spcPct val="90000"/>
              </a:lnSpc>
              <a:spcBef>
                <a:spcPts val="500"/>
              </a:spcBef>
              <a:spcAft>
                <a:spcPts val="0"/>
              </a:spcAft>
              <a:buClr>
                <a:schemeClr val="dk1"/>
              </a:buClr>
              <a:buSzPts val="1000"/>
              <a:buNone/>
              <a:defRPr sz="1000"/>
            </a:lvl8pPr>
            <a:lvl9pPr lvl="8" algn="ctr">
              <a:lnSpc>
                <a:spcPct val="90000"/>
              </a:lnSpc>
              <a:spcBef>
                <a:spcPts val="500"/>
              </a:spcBef>
              <a:spcAft>
                <a:spcPts val="0"/>
              </a:spcAft>
              <a:buClr>
                <a:schemeClr val="dk1"/>
              </a:buClr>
              <a:buSzPts val="1000"/>
              <a:buNone/>
              <a:defRPr sz="1000"/>
            </a:lvl9pPr>
          </a:lstStyle>
          <a:p/>
        </p:txBody>
      </p:sp>
      <p:sp>
        <p:nvSpPr>
          <p:cNvPr id="14" name="Google Shape;14;p27"/>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7"/>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7"/>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pystysuora teksti" type="vertTx">
  <p:cSld name="VERTICAL_TEXT">
    <p:spTree>
      <p:nvGrpSpPr>
        <p:cNvPr id="68" name="Shape 68"/>
        <p:cNvGrpSpPr/>
        <p:nvPr/>
      </p:nvGrpSpPr>
      <p:grpSpPr>
        <a:xfrm>
          <a:off x="0" y="0"/>
          <a:ext cx="0" cy="0"/>
          <a:chOff x="0" y="0"/>
          <a:chExt cx="0" cy="0"/>
        </a:xfrm>
      </p:grpSpPr>
      <p:sp>
        <p:nvSpPr>
          <p:cNvPr id="69" name="Google Shape;69;p36"/>
          <p:cNvSpPr txBox="1"/>
          <p:nvPr>
            <p:ph type="title"/>
          </p:nvPr>
        </p:nvSpPr>
        <p:spPr>
          <a:xfrm>
            <a:off x="838201"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6"/>
          <p:cNvSpPr txBox="1"/>
          <p:nvPr>
            <p:ph idx="1" type="body"/>
          </p:nvPr>
        </p:nvSpPr>
        <p:spPr>
          <a:xfrm rot="5400000">
            <a:off x="3920332"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6"/>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6"/>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ystysuora otsikko ja teksti" type="vertTitleAndTx">
  <p:cSld name="VERTICAL_TITLE_AND_VERTICAL_TEXT">
    <p:spTree>
      <p:nvGrpSpPr>
        <p:cNvPr id="74" name="Shape 74"/>
        <p:cNvGrpSpPr/>
        <p:nvPr/>
      </p:nvGrpSpPr>
      <p:grpSpPr>
        <a:xfrm>
          <a:off x="0" y="0"/>
          <a:ext cx="0" cy="0"/>
          <a:chOff x="0" y="0"/>
          <a:chExt cx="0" cy="0"/>
        </a:xfrm>
      </p:grpSpPr>
      <p:sp>
        <p:nvSpPr>
          <p:cNvPr id="75" name="Google Shape;75;p37"/>
          <p:cNvSpPr txBox="1"/>
          <p:nvPr>
            <p:ph type="title"/>
          </p:nvPr>
        </p:nvSpPr>
        <p:spPr>
          <a:xfrm rot="5400000">
            <a:off x="7133433"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7"/>
          <p:cNvSpPr txBox="1"/>
          <p:nvPr>
            <p:ph idx="1" type="body"/>
          </p:nvPr>
        </p:nvSpPr>
        <p:spPr>
          <a:xfrm rot="5400000">
            <a:off x="1799433"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7"/>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7"/>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type="obj">
  <p:cSld name="OBJECT">
    <p:spTree>
      <p:nvGrpSpPr>
        <p:cNvPr id="17" name="Shape 17"/>
        <p:cNvGrpSpPr/>
        <p:nvPr/>
      </p:nvGrpSpPr>
      <p:grpSpPr>
        <a:xfrm>
          <a:off x="0" y="0"/>
          <a:ext cx="0" cy="0"/>
          <a:chOff x="0" y="0"/>
          <a:chExt cx="0" cy="0"/>
        </a:xfrm>
      </p:grpSpPr>
      <p:sp>
        <p:nvSpPr>
          <p:cNvPr id="18" name="Google Shape;18;p28"/>
          <p:cNvSpPr txBox="1"/>
          <p:nvPr>
            <p:ph type="title"/>
          </p:nvPr>
        </p:nvSpPr>
        <p:spPr>
          <a:xfrm>
            <a:off x="838201"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8"/>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8"/>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8"/>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8"/>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type="blank">
  <p:cSld name="BLANK">
    <p:spTree>
      <p:nvGrpSpPr>
        <p:cNvPr id="23" name="Shape 23"/>
        <p:cNvGrpSpPr/>
        <p:nvPr/>
      </p:nvGrpSpPr>
      <p:grpSpPr>
        <a:xfrm>
          <a:off x="0" y="0"/>
          <a:ext cx="0" cy="0"/>
          <a:chOff x="0" y="0"/>
          <a:chExt cx="0" cy="0"/>
        </a:xfrm>
      </p:grpSpPr>
      <p:sp>
        <p:nvSpPr>
          <p:cNvPr id="24" name="Google Shape;24;p29"/>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type="twoObj">
  <p:cSld name="TWO_OBJECTS">
    <p:spTree>
      <p:nvGrpSpPr>
        <p:cNvPr id="27" name="Shape 27"/>
        <p:cNvGrpSpPr/>
        <p:nvPr/>
      </p:nvGrpSpPr>
      <p:grpSpPr>
        <a:xfrm>
          <a:off x="0" y="0"/>
          <a:ext cx="0" cy="0"/>
          <a:chOff x="0" y="0"/>
          <a:chExt cx="0" cy="0"/>
        </a:xfrm>
      </p:grpSpPr>
      <p:sp>
        <p:nvSpPr>
          <p:cNvPr id="28" name="Google Shape;28;p30"/>
          <p:cNvSpPr txBox="1"/>
          <p:nvPr>
            <p:ph type="title"/>
          </p:nvPr>
        </p:nvSpPr>
        <p:spPr>
          <a:xfrm>
            <a:off x="838201"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0"/>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0"/>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type="secHead">
  <p:cSld name="SECTION_HEADER">
    <p:spTree>
      <p:nvGrpSpPr>
        <p:cNvPr id="34" name="Shape 34"/>
        <p:cNvGrpSpPr/>
        <p:nvPr/>
      </p:nvGrpSpPr>
      <p:grpSpPr>
        <a:xfrm>
          <a:off x="0" y="0"/>
          <a:ext cx="0" cy="0"/>
          <a:chOff x="0" y="0"/>
          <a:chExt cx="0" cy="0"/>
        </a:xfrm>
      </p:grpSpPr>
      <p:sp>
        <p:nvSpPr>
          <p:cNvPr id="35" name="Google Shape;35;p31"/>
          <p:cNvSpPr txBox="1"/>
          <p:nvPr>
            <p:ph type="title"/>
          </p:nvPr>
        </p:nvSpPr>
        <p:spPr>
          <a:xfrm>
            <a:off x="831852" y="1709743"/>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751"/>
              <a:buFont typeface="Play"/>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1"/>
          <p:cNvSpPr txBox="1"/>
          <p:nvPr>
            <p:ph idx="1" type="body"/>
          </p:nvPr>
        </p:nvSpPr>
        <p:spPr>
          <a:xfrm>
            <a:off x="831852" y="4589468"/>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1500"/>
              <a:buNone/>
              <a:defRPr sz="1500">
                <a:solidFill>
                  <a:srgbClr val="757575"/>
                </a:solidFill>
              </a:defRPr>
            </a:lvl1pPr>
            <a:lvl2pPr indent="-228600" lvl="1" marL="914400" algn="l">
              <a:lnSpc>
                <a:spcPct val="90000"/>
              </a:lnSpc>
              <a:spcBef>
                <a:spcPts val="500"/>
              </a:spcBef>
              <a:spcAft>
                <a:spcPts val="0"/>
              </a:spcAft>
              <a:buClr>
                <a:srgbClr val="757575"/>
              </a:buClr>
              <a:buSzPts val="1250"/>
              <a:buNone/>
              <a:defRPr sz="1250">
                <a:solidFill>
                  <a:srgbClr val="757575"/>
                </a:solidFill>
              </a:defRPr>
            </a:lvl2pPr>
            <a:lvl3pPr indent="-228600" lvl="2" marL="1371600" algn="l">
              <a:lnSpc>
                <a:spcPct val="90000"/>
              </a:lnSpc>
              <a:spcBef>
                <a:spcPts val="500"/>
              </a:spcBef>
              <a:spcAft>
                <a:spcPts val="0"/>
              </a:spcAft>
              <a:buClr>
                <a:srgbClr val="757575"/>
              </a:buClr>
              <a:buSzPts val="1125"/>
              <a:buNone/>
              <a:defRPr sz="1125">
                <a:solidFill>
                  <a:srgbClr val="757575"/>
                </a:solidFill>
              </a:defRPr>
            </a:lvl3pPr>
            <a:lvl4pPr indent="-228600" lvl="3" marL="1828800" algn="l">
              <a:lnSpc>
                <a:spcPct val="90000"/>
              </a:lnSpc>
              <a:spcBef>
                <a:spcPts val="500"/>
              </a:spcBef>
              <a:spcAft>
                <a:spcPts val="0"/>
              </a:spcAft>
              <a:buClr>
                <a:srgbClr val="757575"/>
              </a:buClr>
              <a:buSzPts val="1000"/>
              <a:buNone/>
              <a:defRPr sz="1000">
                <a:solidFill>
                  <a:srgbClr val="757575"/>
                </a:solidFill>
              </a:defRPr>
            </a:lvl4pPr>
            <a:lvl5pPr indent="-228600" lvl="4" marL="2286000" algn="l">
              <a:lnSpc>
                <a:spcPct val="90000"/>
              </a:lnSpc>
              <a:spcBef>
                <a:spcPts val="500"/>
              </a:spcBef>
              <a:spcAft>
                <a:spcPts val="0"/>
              </a:spcAft>
              <a:buClr>
                <a:srgbClr val="757575"/>
              </a:buClr>
              <a:buSzPts val="1000"/>
              <a:buNone/>
              <a:defRPr sz="1000">
                <a:solidFill>
                  <a:srgbClr val="757575"/>
                </a:solidFill>
              </a:defRPr>
            </a:lvl5pPr>
            <a:lvl6pPr indent="-228600" lvl="5" marL="2743200" algn="l">
              <a:lnSpc>
                <a:spcPct val="90000"/>
              </a:lnSpc>
              <a:spcBef>
                <a:spcPts val="500"/>
              </a:spcBef>
              <a:spcAft>
                <a:spcPts val="0"/>
              </a:spcAft>
              <a:buClr>
                <a:srgbClr val="757575"/>
              </a:buClr>
              <a:buSzPts val="1000"/>
              <a:buNone/>
              <a:defRPr sz="1000">
                <a:solidFill>
                  <a:srgbClr val="757575"/>
                </a:solidFill>
              </a:defRPr>
            </a:lvl6pPr>
            <a:lvl7pPr indent="-228600" lvl="6" marL="3200400" algn="l">
              <a:lnSpc>
                <a:spcPct val="90000"/>
              </a:lnSpc>
              <a:spcBef>
                <a:spcPts val="500"/>
              </a:spcBef>
              <a:spcAft>
                <a:spcPts val="0"/>
              </a:spcAft>
              <a:buClr>
                <a:srgbClr val="757575"/>
              </a:buClr>
              <a:buSzPts val="1000"/>
              <a:buNone/>
              <a:defRPr sz="1000">
                <a:solidFill>
                  <a:srgbClr val="757575"/>
                </a:solidFill>
              </a:defRPr>
            </a:lvl7pPr>
            <a:lvl8pPr indent="-228600" lvl="7" marL="3657600" algn="l">
              <a:lnSpc>
                <a:spcPct val="90000"/>
              </a:lnSpc>
              <a:spcBef>
                <a:spcPts val="500"/>
              </a:spcBef>
              <a:spcAft>
                <a:spcPts val="0"/>
              </a:spcAft>
              <a:buClr>
                <a:srgbClr val="757575"/>
              </a:buClr>
              <a:buSzPts val="1000"/>
              <a:buNone/>
              <a:defRPr sz="1000">
                <a:solidFill>
                  <a:srgbClr val="757575"/>
                </a:solidFill>
              </a:defRPr>
            </a:lvl8pPr>
            <a:lvl9pPr indent="-228600" lvl="8" marL="4114800" algn="l">
              <a:lnSpc>
                <a:spcPct val="90000"/>
              </a:lnSpc>
              <a:spcBef>
                <a:spcPts val="500"/>
              </a:spcBef>
              <a:spcAft>
                <a:spcPts val="0"/>
              </a:spcAft>
              <a:buClr>
                <a:srgbClr val="757575"/>
              </a:buClr>
              <a:buSzPts val="1000"/>
              <a:buNone/>
              <a:defRPr sz="1000">
                <a:solidFill>
                  <a:srgbClr val="757575"/>
                </a:solidFill>
              </a:defRPr>
            </a:lvl9pPr>
          </a:lstStyle>
          <a:p/>
        </p:txBody>
      </p:sp>
      <p:sp>
        <p:nvSpPr>
          <p:cNvPr id="37" name="Google Shape;37;p31"/>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ailu" type="twoTxTwoObj">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839788"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2"/>
          <p:cNvSpPr txBox="1"/>
          <p:nvPr>
            <p:ph idx="1" type="body"/>
          </p:nvPr>
        </p:nvSpPr>
        <p:spPr>
          <a:xfrm>
            <a:off x="839789" y="1681164"/>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500"/>
              <a:buNone/>
              <a:defRPr b="1" sz="1500"/>
            </a:lvl1pPr>
            <a:lvl2pPr indent="-228600" lvl="1" marL="914400" algn="l">
              <a:lnSpc>
                <a:spcPct val="90000"/>
              </a:lnSpc>
              <a:spcBef>
                <a:spcPts val="500"/>
              </a:spcBef>
              <a:spcAft>
                <a:spcPts val="0"/>
              </a:spcAft>
              <a:buClr>
                <a:schemeClr val="dk1"/>
              </a:buClr>
              <a:buSzPts val="1250"/>
              <a:buNone/>
              <a:defRPr b="1" sz="1250"/>
            </a:lvl2pPr>
            <a:lvl3pPr indent="-228600" lvl="2" marL="1371600" algn="l">
              <a:lnSpc>
                <a:spcPct val="90000"/>
              </a:lnSpc>
              <a:spcBef>
                <a:spcPts val="500"/>
              </a:spcBef>
              <a:spcAft>
                <a:spcPts val="0"/>
              </a:spcAft>
              <a:buClr>
                <a:schemeClr val="dk1"/>
              </a:buClr>
              <a:buSzPts val="1125"/>
              <a:buNone/>
              <a:defRPr b="1" sz="1125"/>
            </a:lvl3pPr>
            <a:lvl4pPr indent="-228600" lvl="3" marL="1828800" algn="l">
              <a:lnSpc>
                <a:spcPct val="90000"/>
              </a:lnSpc>
              <a:spcBef>
                <a:spcPts val="500"/>
              </a:spcBef>
              <a:spcAft>
                <a:spcPts val="0"/>
              </a:spcAft>
              <a:buClr>
                <a:schemeClr val="dk1"/>
              </a:buClr>
              <a:buSzPts val="1000"/>
              <a:buNone/>
              <a:defRPr b="1" sz="1000"/>
            </a:lvl4pPr>
            <a:lvl5pPr indent="-228600" lvl="4" marL="2286000" algn="l">
              <a:lnSpc>
                <a:spcPct val="90000"/>
              </a:lnSpc>
              <a:spcBef>
                <a:spcPts val="500"/>
              </a:spcBef>
              <a:spcAft>
                <a:spcPts val="0"/>
              </a:spcAft>
              <a:buClr>
                <a:schemeClr val="dk1"/>
              </a:buClr>
              <a:buSzPts val="1000"/>
              <a:buNone/>
              <a:defRPr b="1" sz="1000"/>
            </a:lvl5pPr>
            <a:lvl6pPr indent="-228600" lvl="5" marL="2743200" algn="l">
              <a:lnSpc>
                <a:spcPct val="90000"/>
              </a:lnSpc>
              <a:spcBef>
                <a:spcPts val="500"/>
              </a:spcBef>
              <a:spcAft>
                <a:spcPts val="0"/>
              </a:spcAft>
              <a:buClr>
                <a:schemeClr val="dk1"/>
              </a:buClr>
              <a:buSzPts val="1000"/>
              <a:buNone/>
              <a:defRPr b="1" sz="1000"/>
            </a:lvl6pPr>
            <a:lvl7pPr indent="-228600" lvl="6" marL="3200400" algn="l">
              <a:lnSpc>
                <a:spcPct val="90000"/>
              </a:lnSpc>
              <a:spcBef>
                <a:spcPts val="500"/>
              </a:spcBef>
              <a:spcAft>
                <a:spcPts val="0"/>
              </a:spcAft>
              <a:buClr>
                <a:schemeClr val="dk1"/>
              </a:buClr>
              <a:buSzPts val="1000"/>
              <a:buNone/>
              <a:defRPr b="1" sz="1000"/>
            </a:lvl7pPr>
            <a:lvl8pPr indent="-228600" lvl="7" marL="3657600" algn="l">
              <a:lnSpc>
                <a:spcPct val="90000"/>
              </a:lnSpc>
              <a:spcBef>
                <a:spcPts val="500"/>
              </a:spcBef>
              <a:spcAft>
                <a:spcPts val="0"/>
              </a:spcAft>
              <a:buClr>
                <a:schemeClr val="dk1"/>
              </a:buClr>
              <a:buSzPts val="1000"/>
              <a:buNone/>
              <a:defRPr b="1" sz="1000"/>
            </a:lvl8pPr>
            <a:lvl9pPr indent="-228600" lvl="8" marL="4114800" algn="l">
              <a:lnSpc>
                <a:spcPct val="90000"/>
              </a:lnSpc>
              <a:spcBef>
                <a:spcPts val="500"/>
              </a:spcBef>
              <a:spcAft>
                <a:spcPts val="0"/>
              </a:spcAft>
              <a:buClr>
                <a:schemeClr val="dk1"/>
              </a:buClr>
              <a:buSzPts val="1000"/>
              <a:buNone/>
              <a:defRPr b="1" sz="1000"/>
            </a:lvl9pPr>
          </a:lstStyle>
          <a:p/>
        </p:txBody>
      </p:sp>
      <p:sp>
        <p:nvSpPr>
          <p:cNvPr id="43" name="Google Shape;43;p32"/>
          <p:cNvSpPr txBox="1"/>
          <p:nvPr>
            <p:ph idx="2" type="body"/>
          </p:nvPr>
        </p:nvSpPr>
        <p:spPr>
          <a:xfrm>
            <a:off x="839789" y="2505076"/>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2"/>
          <p:cNvSpPr txBox="1"/>
          <p:nvPr>
            <p:ph idx="3" type="body"/>
          </p:nvPr>
        </p:nvSpPr>
        <p:spPr>
          <a:xfrm>
            <a:off x="6172202" y="1681164"/>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500"/>
              <a:buNone/>
              <a:defRPr b="1" sz="1500"/>
            </a:lvl1pPr>
            <a:lvl2pPr indent="-228600" lvl="1" marL="914400" algn="l">
              <a:lnSpc>
                <a:spcPct val="90000"/>
              </a:lnSpc>
              <a:spcBef>
                <a:spcPts val="500"/>
              </a:spcBef>
              <a:spcAft>
                <a:spcPts val="0"/>
              </a:spcAft>
              <a:buClr>
                <a:schemeClr val="dk1"/>
              </a:buClr>
              <a:buSzPts val="1250"/>
              <a:buNone/>
              <a:defRPr b="1" sz="1250"/>
            </a:lvl2pPr>
            <a:lvl3pPr indent="-228600" lvl="2" marL="1371600" algn="l">
              <a:lnSpc>
                <a:spcPct val="90000"/>
              </a:lnSpc>
              <a:spcBef>
                <a:spcPts val="500"/>
              </a:spcBef>
              <a:spcAft>
                <a:spcPts val="0"/>
              </a:spcAft>
              <a:buClr>
                <a:schemeClr val="dk1"/>
              </a:buClr>
              <a:buSzPts val="1125"/>
              <a:buNone/>
              <a:defRPr b="1" sz="1125"/>
            </a:lvl3pPr>
            <a:lvl4pPr indent="-228600" lvl="3" marL="1828800" algn="l">
              <a:lnSpc>
                <a:spcPct val="90000"/>
              </a:lnSpc>
              <a:spcBef>
                <a:spcPts val="500"/>
              </a:spcBef>
              <a:spcAft>
                <a:spcPts val="0"/>
              </a:spcAft>
              <a:buClr>
                <a:schemeClr val="dk1"/>
              </a:buClr>
              <a:buSzPts val="1000"/>
              <a:buNone/>
              <a:defRPr b="1" sz="1000"/>
            </a:lvl4pPr>
            <a:lvl5pPr indent="-228600" lvl="4" marL="2286000" algn="l">
              <a:lnSpc>
                <a:spcPct val="90000"/>
              </a:lnSpc>
              <a:spcBef>
                <a:spcPts val="500"/>
              </a:spcBef>
              <a:spcAft>
                <a:spcPts val="0"/>
              </a:spcAft>
              <a:buClr>
                <a:schemeClr val="dk1"/>
              </a:buClr>
              <a:buSzPts val="1000"/>
              <a:buNone/>
              <a:defRPr b="1" sz="1000"/>
            </a:lvl5pPr>
            <a:lvl6pPr indent="-228600" lvl="5" marL="2743200" algn="l">
              <a:lnSpc>
                <a:spcPct val="90000"/>
              </a:lnSpc>
              <a:spcBef>
                <a:spcPts val="500"/>
              </a:spcBef>
              <a:spcAft>
                <a:spcPts val="0"/>
              </a:spcAft>
              <a:buClr>
                <a:schemeClr val="dk1"/>
              </a:buClr>
              <a:buSzPts val="1000"/>
              <a:buNone/>
              <a:defRPr b="1" sz="1000"/>
            </a:lvl6pPr>
            <a:lvl7pPr indent="-228600" lvl="6" marL="3200400" algn="l">
              <a:lnSpc>
                <a:spcPct val="90000"/>
              </a:lnSpc>
              <a:spcBef>
                <a:spcPts val="500"/>
              </a:spcBef>
              <a:spcAft>
                <a:spcPts val="0"/>
              </a:spcAft>
              <a:buClr>
                <a:schemeClr val="dk1"/>
              </a:buClr>
              <a:buSzPts val="1000"/>
              <a:buNone/>
              <a:defRPr b="1" sz="1000"/>
            </a:lvl7pPr>
            <a:lvl8pPr indent="-228600" lvl="7" marL="3657600" algn="l">
              <a:lnSpc>
                <a:spcPct val="90000"/>
              </a:lnSpc>
              <a:spcBef>
                <a:spcPts val="500"/>
              </a:spcBef>
              <a:spcAft>
                <a:spcPts val="0"/>
              </a:spcAft>
              <a:buClr>
                <a:schemeClr val="dk1"/>
              </a:buClr>
              <a:buSzPts val="1000"/>
              <a:buNone/>
              <a:defRPr b="1" sz="1000"/>
            </a:lvl8pPr>
            <a:lvl9pPr indent="-228600" lvl="8" marL="4114800" algn="l">
              <a:lnSpc>
                <a:spcPct val="90000"/>
              </a:lnSpc>
              <a:spcBef>
                <a:spcPts val="500"/>
              </a:spcBef>
              <a:spcAft>
                <a:spcPts val="0"/>
              </a:spcAft>
              <a:buClr>
                <a:schemeClr val="dk1"/>
              </a:buClr>
              <a:buSzPts val="1000"/>
              <a:buNone/>
              <a:defRPr b="1" sz="1000"/>
            </a:lvl9pPr>
          </a:lstStyle>
          <a:p/>
        </p:txBody>
      </p:sp>
      <p:sp>
        <p:nvSpPr>
          <p:cNvPr id="45" name="Google Shape;45;p32"/>
          <p:cNvSpPr txBox="1"/>
          <p:nvPr>
            <p:ph idx="4" type="body"/>
          </p:nvPr>
        </p:nvSpPr>
        <p:spPr>
          <a:xfrm>
            <a:off x="6172202" y="2505076"/>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2"/>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838201"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3"/>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ollinen sisältö" type="objTx">
  <p:cSld name="OBJECT_WITH_CAPTION_TEXT">
    <p:spTree>
      <p:nvGrpSpPr>
        <p:cNvPr id="54" name="Shape 54"/>
        <p:cNvGrpSpPr/>
        <p:nvPr/>
      </p:nvGrpSpPr>
      <p:grpSpPr>
        <a:xfrm>
          <a:off x="0" y="0"/>
          <a:ext cx="0" cy="0"/>
          <a:chOff x="0" y="0"/>
          <a:chExt cx="0" cy="0"/>
        </a:xfrm>
      </p:grpSpPr>
      <p:sp>
        <p:nvSpPr>
          <p:cNvPr id="55" name="Google Shape;55;p34"/>
          <p:cNvSpPr txBox="1"/>
          <p:nvPr>
            <p:ph type="title"/>
          </p:nvPr>
        </p:nvSpPr>
        <p:spPr>
          <a:xfrm>
            <a:off x="839792"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000"/>
              <a:buFont typeface="Play"/>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4"/>
          <p:cNvSpPr txBox="1"/>
          <p:nvPr>
            <p:ph idx="1" type="body"/>
          </p:nvPr>
        </p:nvSpPr>
        <p:spPr>
          <a:xfrm>
            <a:off x="5183188" y="987430"/>
            <a:ext cx="6172200" cy="4873625"/>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39725" lvl="1" marL="914400" algn="l">
              <a:lnSpc>
                <a:spcPct val="90000"/>
              </a:lnSpc>
              <a:spcBef>
                <a:spcPts val="500"/>
              </a:spcBef>
              <a:spcAft>
                <a:spcPts val="0"/>
              </a:spcAft>
              <a:buClr>
                <a:schemeClr val="dk1"/>
              </a:buClr>
              <a:buSzPts val="1750"/>
              <a:buChar char="•"/>
              <a:defRPr sz="1750"/>
            </a:lvl2pPr>
            <a:lvl3pPr indent="-323850" lvl="2" marL="1371600" algn="l">
              <a:lnSpc>
                <a:spcPct val="90000"/>
              </a:lnSpc>
              <a:spcBef>
                <a:spcPts val="500"/>
              </a:spcBef>
              <a:spcAft>
                <a:spcPts val="0"/>
              </a:spcAft>
              <a:buClr>
                <a:schemeClr val="dk1"/>
              </a:buClr>
              <a:buSzPts val="1500"/>
              <a:buChar char="•"/>
              <a:defRPr sz="1500"/>
            </a:lvl3pPr>
            <a:lvl4pPr indent="-307975" lvl="3" marL="1828800" algn="l">
              <a:lnSpc>
                <a:spcPct val="90000"/>
              </a:lnSpc>
              <a:spcBef>
                <a:spcPts val="500"/>
              </a:spcBef>
              <a:spcAft>
                <a:spcPts val="0"/>
              </a:spcAft>
              <a:buClr>
                <a:schemeClr val="dk1"/>
              </a:buClr>
              <a:buSzPts val="1250"/>
              <a:buChar char="•"/>
              <a:defRPr sz="1250"/>
            </a:lvl4pPr>
            <a:lvl5pPr indent="-307975" lvl="4" marL="2286000" algn="l">
              <a:lnSpc>
                <a:spcPct val="90000"/>
              </a:lnSpc>
              <a:spcBef>
                <a:spcPts val="500"/>
              </a:spcBef>
              <a:spcAft>
                <a:spcPts val="0"/>
              </a:spcAft>
              <a:buClr>
                <a:schemeClr val="dk1"/>
              </a:buClr>
              <a:buSzPts val="1250"/>
              <a:buChar char="•"/>
              <a:defRPr sz="1250"/>
            </a:lvl5pPr>
            <a:lvl6pPr indent="-307975" lvl="5" marL="2743200" algn="l">
              <a:lnSpc>
                <a:spcPct val="90000"/>
              </a:lnSpc>
              <a:spcBef>
                <a:spcPts val="500"/>
              </a:spcBef>
              <a:spcAft>
                <a:spcPts val="0"/>
              </a:spcAft>
              <a:buClr>
                <a:schemeClr val="dk1"/>
              </a:buClr>
              <a:buSzPts val="1250"/>
              <a:buChar char="•"/>
              <a:defRPr sz="1250"/>
            </a:lvl6pPr>
            <a:lvl7pPr indent="-307975" lvl="6" marL="3200400" algn="l">
              <a:lnSpc>
                <a:spcPct val="90000"/>
              </a:lnSpc>
              <a:spcBef>
                <a:spcPts val="500"/>
              </a:spcBef>
              <a:spcAft>
                <a:spcPts val="0"/>
              </a:spcAft>
              <a:buClr>
                <a:schemeClr val="dk1"/>
              </a:buClr>
              <a:buSzPts val="1250"/>
              <a:buChar char="•"/>
              <a:defRPr sz="1250"/>
            </a:lvl7pPr>
            <a:lvl8pPr indent="-307975" lvl="7" marL="3657600" algn="l">
              <a:lnSpc>
                <a:spcPct val="90000"/>
              </a:lnSpc>
              <a:spcBef>
                <a:spcPts val="500"/>
              </a:spcBef>
              <a:spcAft>
                <a:spcPts val="0"/>
              </a:spcAft>
              <a:buClr>
                <a:schemeClr val="dk1"/>
              </a:buClr>
              <a:buSzPts val="1250"/>
              <a:buChar char="•"/>
              <a:defRPr sz="1250"/>
            </a:lvl8pPr>
            <a:lvl9pPr indent="-307975" lvl="8" marL="4114800" algn="l">
              <a:lnSpc>
                <a:spcPct val="90000"/>
              </a:lnSpc>
              <a:spcBef>
                <a:spcPts val="500"/>
              </a:spcBef>
              <a:spcAft>
                <a:spcPts val="0"/>
              </a:spcAft>
              <a:buClr>
                <a:schemeClr val="dk1"/>
              </a:buClr>
              <a:buSzPts val="1250"/>
              <a:buChar char="•"/>
              <a:defRPr sz="1250"/>
            </a:lvl9pPr>
          </a:lstStyle>
          <a:p/>
        </p:txBody>
      </p:sp>
      <p:sp>
        <p:nvSpPr>
          <p:cNvPr id="57" name="Google Shape;57;p34"/>
          <p:cNvSpPr txBox="1"/>
          <p:nvPr>
            <p:ph idx="2" type="body"/>
          </p:nvPr>
        </p:nvSpPr>
        <p:spPr>
          <a:xfrm>
            <a:off x="839792"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000"/>
              <a:buNone/>
              <a:defRPr sz="1000"/>
            </a:lvl1pPr>
            <a:lvl2pPr indent="-228600" lvl="1" marL="914400" algn="l">
              <a:lnSpc>
                <a:spcPct val="90000"/>
              </a:lnSpc>
              <a:spcBef>
                <a:spcPts val="500"/>
              </a:spcBef>
              <a:spcAft>
                <a:spcPts val="0"/>
              </a:spcAft>
              <a:buClr>
                <a:schemeClr val="dk1"/>
              </a:buClr>
              <a:buSzPts val="875"/>
              <a:buNone/>
              <a:defRPr sz="875"/>
            </a:lvl2pPr>
            <a:lvl3pPr indent="-228600" lvl="2" marL="1371600" algn="l">
              <a:lnSpc>
                <a:spcPct val="90000"/>
              </a:lnSpc>
              <a:spcBef>
                <a:spcPts val="500"/>
              </a:spcBef>
              <a:spcAft>
                <a:spcPts val="0"/>
              </a:spcAft>
              <a:buClr>
                <a:schemeClr val="dk1"/>
              </a:buClr>
              <a:buSzPts val="750"/>
              <a:buNone/>
              <a:defRPr sz="750"/>
            </a:lvl3pPr>
            <a:lvl4pPr indent="-228600" lvl="3" marL="1828800" algn="l">
              <a:lnSpc>
                <a:spcPct val="90000"/>
              </a:lnSpc>
              <a:spcBef>
                <a:spcPts val="500"/>
              </a:spcBef>
              <a:spcAft>
                <a:spcPts val="0"/>
              </a:spcAft>
              <a:buClr>
                <a:schemeClr val="dk1"/>
              </a:buClr>
              <a:buSzPts val="625"/>
              <a:buNone/>
              <a:defRPr sz="625"/>
            </a:lvl4pPr>
            <a:lvl5pPr indent="-228600" lvl="4" marL="2286000" algn="l">
              <a:lnSpc>
                <a:spcPct val="90000"/>
              </a:lnSpc>
              <a:spcBef>
                <a:spcPts val="500"/>
              </a:spcBef>
              <a:spcAft>
                <a:spcPts val="0"/>
              </a:spcAft>
              <a:buClr>
                <a:schemeClr val="dk1"/>
              </a:buClr>
              <a:buSzPts val="625"/>
              <a:buNone/>
              <a:defRPr sz="625"/>
            </a:lvl5pPr>
            <a:lvl6pPr indent="-228600" lvl="5" marL="2743200" algn="l">
              <a:lnSpc>
                <a:spcPct val="90000"/>
              </a:lnSpc>
              <a:spcBef>
                <a:spcPts val="500"/>
              </a:spcBef>
              <a:spcAft>
                <a:spcPts val="0"/>
              </a:spcAft>
              <a:buClr>
                <a:schemeClr val="dk1"/>
              </a:buClr>
              <a:buSzPts val="625"/>
              <a:buNone/>
              <a:defRPr sz="625"/>
            </a:lvl6pPr>
            <a:lvl7pPr indent="-228600" lvl="6" marL="3200400" algn="l">
              <a:lnSpc>
                <a:spcPct val="90000"/>
              </a:lnSpc>
              <a:spcBef>
                <a:spcPts val="500"/>
              </a:spcBef>
              <a:spcAft>
                <a:spcPts val="0"/>
              </a:spcAft>
              <a:buClr>
                <a:schemeClr val="dk1"/>
              </a:buClr>
              <a:buSzPts val="625"/>
              <a:buNone/>
              <a:defRPr sz="625"/>
            </a:lvl7pPr>
            <a:lvl8pPr indent="-228600" lvl="7" marL="3657600" algn="l">
              <a:lnSpc>
                <a:spcPct val="90000"/>
              </a:lnSpc>
              <a:spcBef>
                <a:spcPts val="500"/>
              </a:spcBef>
              <a:spcAft>
                <a:spcPts val="0"/>
              </a:spcAft>
              <a:buClr>
                <a:schemeClr val="dk1"/>
              </a:buClr>
              <a:buSzPts val="625"/>
              <a:buNone/>
              <a:defRPr sz="625"/>
            </a:lvl8pPr>
            <a:lvl9pPr indent="-228600" lvl="8" marL="4114800" algn="l">
              <a:lnSpc>
                <a:spcPct val="90000"/>
              </a:lnSpc>
              <a:spcBef>
                <a:spcPts val="500"/>
              </a:spcBef>
              <a:spcAft>
                <a:spcPts val="0"/>
              </a:spcAft>
              <a:buClr>
                <a:schemeClr val="dk1"/>
              </a:buClr>
              <a:buSzPts val="625"/>
              <a:buNone/>
              <a:defRPr sz="625"/>
            </a:lvl9pPr>
          </a:lstStyle>
          <a:p/>
        </p:txBody>
      </p:sp>
      <p:sp>
        <p:nvSpPr>
          <p:cNvPr id="58" name="Google Shape;58;p34"/>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4"/>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4"/>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ollinen kuva" type="picTx">
  <p:cSld name="PICTURE_WITH_CAPTION_TEXT">
    <p:spTree>
      <p:nvGrpSpPr>
        <p:cNvPr id="61" name="Shape 61"/>
        <p:cNvGrpSpPr/>
        <p:nvPr/>
      </p:nvGrpSpPr>
      <p:grpSpPr>
        <a:xfrm>
          <a:off x="0" y="0"/>
          <a:ext cx="0" cy="0"/>
          <a:chOff x="0" y="0"/>
          <a:chExt cx="0" cy="0"/>
        </a:xfrm>
      </p:grpSpPr>
      <p:sp>
        <p:nvSpPr>
          <p:cNvPr id="62" name="Google Shape;62;p35"/>
          <p:cNvSpPr txBox="1"/>
          <p:nvPr>
            <p:ph type="title"/>
          </p:nvPr>
        </p:nvSpPr>
        <p:spPr>
          <a:xfrm>
            <a:off x="839792"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000"/>
              <a:buFont typeface="Play"/>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5"/>
          <p:cNvSpPr/>
          <p:nvPr>
            <p:ph idx="2" type="pic"/>
          </p:nvPr>
        </p:nvSpPr>
        <p:spPr>
          <a:xfrm>
            <a:off x="5183188" y="987430"/>
            <a:ext cx="6172200" cy="4873625"/>
          </a:xfrm>
          <a:prstGeom prst="rect">
            <a:avLst/>
          </a:prstGeom>
          <a:noFill/>
          <a:ln>
            <a:noFill/>
          </a:ln>
        </p:spPr>
      </p:sp>
      <p:sp>
        <p:nvSpPr>
          <p:cNvPr id="64" name="Google Shape;64;p35"/>
          <p:cNvSpPr txBox="1"/>
          <p:nvPr>
            <p:ph idx="1" type="body"/>
          </p:nvPr>
        </p:nvSpPr>
        <p:spPr>
          <a:xfrm>
            <a:off x="839792"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000"/>
              <a:buNone/>
              <a:defRPr sz="1000"/>
            </a:lvl1pPr>
            <a:lvl2pPr indent="-228600" lvl="1" marL="914400" algn="l">
              <a:lnSpc>
                <a:spcPct val="90000"/>
              </a:lnSpc>
              <a:spcBef>
                <a:spcPts val="500"/>
              </a:spcBef>
              <a:spcAft>
                <a:spcPts val="0"/>
              </a:spcAft>
              <a:buClr>
                <a:schemeClr val="dk1"/>
              </a:buClr>
              <a:buSzPts val="875"/>
              <a:buNone/>
              <a:defRPr sz="875"/>
            </a:lvl2pPr>
            <a:lvl3pPr indent="-228600" lvl="2" marL="1371600" algn="l">
              <a:lnSpc>
                <a:spcPct val="90000"/>
              </a:lnSpc>
              <a:spcBef>
                <a:spcPts val="500"/>
              </a:spcBef>
              <a:spcAft>
                <a:spcPts val="0"/>
              </a:spcAft>
              <a:buClr>
                <a:schemeClr val="dk1"/>
              </a:buClr>
              <a:buSzPts val="750"/>
              <a:buNone/>
              <a:defRPr sz="750"/>
            </a:lvl3pPr>
            <a:lvl4pPr indent="-228600" lvl="3" marL="1828800" algn="l">
              <a:lnSpc>
                <a:spcPct val="90000"/>
              </a:lnSpc>
              <a:spcBef>
                <a:spcPts val="500"/>
              </a:spcBef>
              <a:spcAft>
                <a:spcPts val="0"/>
              </a:spcAft>
              <a:buClr>
                <a:schemeClr val="dk1"/>
              </a:buClr>
              <a:buSzPts val="625"/>
              <a:buNone/>
              <a:defRPr sz="625"/>
            </a:lvl4pPr>
            <a:lvl5pPr indent="-228600" lvl="4" marL="2286000" algn="l">
              <a:lnSpc>
                <a:spcPct val="90000"/>
              </a:lnSpc>
              <a:spcBef>
                <a:spcPts val="500"/>
              </a:spcBef>
              <a:spcAft>
                <a:spcPts val="0"/>
              </a:spcAft>
              <a:buClr>
                <a:schemeClr val="dk1"/>
              </a:buClr>
              <a:buSzPts val="625"/>
              <a:buNone/>
              <a:defRPr sz="625"/>
            </a:lvl5pPr>
            <a:lvl6pPr indent="-228600" lvl="5" marL="2743200" algn="l">
              <a:lnSpc>
                <a:spcPct val="90000"/>
              </a:lnSpc>
              <a:spcBef>
                <a:spcPts val="500"/>
              </a:spcBef>
              <a:spcAft>
                <a:spcPts val="0"/>
              </a:spcAft>
              <a:buClr>
                <a:schemeClr val="dk1"/>
              </a:buClr>
              <a:buSzPts val="625"/>
              <a:buNone/>
              <a:defRPr sz="625"/>
            </a:lvl6pPr>
            <a:lvl7pPr indent="-228600" lvl="6" marL="3200400" algn="l">
              <a:lnSpc>
                <a:spcPct val="90000"/>
              </a:lnSpc>
              <a:spcBef>
                <a:spcPts val="500"/>
              </a:spcBef>
              <a:spcAft>
                <a:spcPts val="0"/>
              </a:spcAft>
              <a:buClr>
                <a:schemeClr val="dk1"/>
              </a:buClr>
              <a:buSzPts val="625"/>
              <a:buNone/>
              <a:defRPr sz="625"/>
            </a:lvl7pPr>
            <a:lvl8pPr indent="-228600" lvl="7" marL="3657600" algn="l">
              <a:lnSpc>
                <a:spcPct val="90000"/>
              </a:lnSpc>
              <a:spcBef>
                <a:spcPts val="500"/>
              </a:spcBef>
              <a:spcAft>
                <a:spcPts val="0"/>
              </a:spcAft>
              <a:buClr>
                <a:schemeClr val="dk1"/>
              </a:buClr>
              <a:buSzPts val="625"/>
              <a:buNone/>
              <a:defRPr sz="625"/>
            </a:lvl8pPr>
            <a:lvl9pPr indent="-228600" lvl="8" marL="4114800" algn="l">
              <a:lnSpc>
                <a:spcPct val="90000"/>
              </a:lnSpc>
              <a:spcBef>
                <a:spcPts val="500"/>
              </a:spcBef>
              <a:spcAft>
                <a:spcPts val="0"/>
              </a:spcAft>
              <a:buClr>
                <a:schemeClr val="dk1"/>
              </a:buClr>
              <a:buSzPts val="625"/>
              <a:buNone/>
              <a:defRPr sz="625"/>
            </a:lvl9pPr>
          </a:lstStyle>
          <a:p/>
        </p:txBody>
      </p:sp>
      <p:sp>
        <p:nvSpPr>
          <p:cNvPr id="65" name="Google Shape;65;p35"/>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5"/>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838201"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6"/>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6"/>
          <p:cNvSpPr txBox="1"/>
          <p:nvPr>
            <p:ph idx="10" type="dt"/>
          </p:nvPr>
        </p:nvSpPr>
        <p:spPr>
          <a:xfrm>
            <a:off x="838200" y="6356355"/>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26"/>
          <p:cNvSpPr txBox="1"/>
          <p:nvPr>
            <p:ph idx="11" type="ftr"/>
          </p:nvPr>
        </p:nvSpPr>
        <p:spPr>
          <a:xfrm>
            <a:off x="4038601" y="6356355"/>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75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26"/>
          <p:cNvSpPr txBox="1"/>
          <p:nvPr>
            <p:ph idx="12" type="sldNum"/>
          </p:nvPr>
        </p:nvSpPr>
        <p:spPr>
          <a:xfrm>
            <a:off x="8610600" y="6356355"/>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750" u="none" cap="none" strike="noStrike">
                <a:solidFill>
                  <a:srgbClr val="757575"/>
                </a:solidFill>
                <a:latin typeface="Arial"/>
                <a:ea typeface="Arial"/>
                <a:cs typeface="Arial"/>
                <a:sym typeface="Arial"/>
              </a:defRPr>
            </a:lvl1pPr>
            <a:lvl2pPr indent="0" lvl="1" marL="0" marR="0" rtl="0" algn="r">
              <a:spcBef>
                <a:spcPts val="0"/>
              </a:spcBef>
              <a:buNone/>
              <a:defRPr b="0" i="0" sz="750" u="none" cap="none" strike="noStrike">
                <a:solidFill>
                  <a:srgbClr val="757575"/>
                </a:solidFill>
                <a:latin typeface="Arial"/>
                <a:ea typeface="Arial"/>
                <a:cs typeface="Arial"/>
                <a:sym typeface="Arial"/>
              </a:defRPr>
            </a:lvl2pPr>
            <a:lvl3pPr indent="0" lvl="2" marL="0" marR="0" rtl="0" algn="r">
              <a:spcBef>
                <a:spcPts val="0"/>
              </a:spcBef>
              <a:buNone/>
              <a:defRPr b="0" i="0" sz="750" u="none" cap="none" strike="noStrike">
                <a:solidFill>
                  <a:srgbClr val="757575"/>
                </a:solidFill>
                <a:latin typeface="Arial"/>
                <a:ea typeface="Arial"/>
                <a:cs typeface="Arial"/>
                <a:sym typeface="Arial"/>
              </a:defRPr>
            </a:lvl3pPr>
            <a:lvl4pPr indent="0" lvl="3" marL="0" marR="0" rtl="0" algn="r">
              <a:spcBef>
                <a:spcPts val="0"/>
              </a:spcBef>
              <a:buNone/>
              <a:defRPr b="0" i="0" sz="750" u="none" cap="none" strike="noStrike">
                <a:solidFill>
                  <a:srgbClr val="757575"/>
                </a:solidFill>
                <a:latin typeface="Arial"/>
                <a:ea typeface="Arial"/>
                <a:cs typeface="Arial"/>
                <a:sym typeface="Arial"/>
              </a:defRPr>
            </a:lvl4pPr>
            <a:lvl5pPr indent="0" lvl="4" marL="0" marR="0" rtl="0" algn="r">
              <a:spcBef>
                <a:spcPts val="0"/>
              </a:spcBef>
              <a:buNone/>
              <a:defRPr b="0" i="0" sz="750" u="none" cap="none" strike="noStrike">
                <a:solidFill>
                  <a:srgbClr val="757575"/>
                </a:solidFill>
                <a:latin typeface="Arial"/>
                <a:ea typeface="Arial"/>
                <a:cs typeface="Arial"/>
                <a:sym typeface="Arial"/>
              </a:defRPr>
            </a:lvl5pPr>
            <a:lvl6pPr indent="0" lvl="5" marL="0" marR="0" rtl="0" algn="r">
              <a:spcBef>
                <a:spcPts val="0"/>
              </a:spcBef>
              <a:buNone/>
              <a:defRPr b="0" i="0" sz="750" u="none" cap="none" strike="noStrike">
                <a:solidFill>
                  <a:srgbClr val="757575"/>
                </a:solidFill>
                <a:latin typeface="Arial"/>
                <a:ea typeface="Arial"/>
                <a:cs typeface="Arial"/>
                <a:sym typeface="Arial"/>
              </a:defRPr>
            </a:lvl6pPr>
            <a:lvl7pPr indent="0" lvl="6" marL="0" marR="0" rtl="0" algn="r">
              <a:spcBef>
                <a:spcPts val="0"/>
              </a:spcBef>
              <a:buNone/>
              <a:defRPr b="0" i="0" sz="750" u="none" cap="none" strike="noStrike">
                <a:solidFill>
                  <a:srgbClr val="757575"/>
                </a:solidFill>
                <a:latin typeface="Arial"/>
                <a:ea typeface="Arial"/>
                <a:cs typeface="Arial"/>
                <a:sym typeface="Arial"/>
              </a:defRPr>
            </a:lvl7pPr>
            <a:lvl8pPr indent="0" lvl="7" marL="0" marR="0" rtl="0" algn="r">
              <a:spcBef>
                <a:spcPts val="0"/>
              </a:spcBef>
              <a:buNone/>
              <a:defRPr b="0" i="0" sz="750" u="none" cap="none" strike="noStrike">
                <a:solidFill>
                  <a:srgbClr val="757575"/>
                </a:solidFill>
                <a:latin typeface="Arial"/>
                <a:ea typeface="Arial"/>
                <a:cs typeface="Arial"/>
                <a:sym typeface="Arial"/>
              </a:defRPr>
            </a:lvl8pPr>
            <a:lvl9pPr indent="0" lvl="8" marL="0" marR="0" rtl="0" algn="r">
              <a:spcBef>
                <a:spcPts val="0"/>
              </a:spcBef>
              <a:buNone/>
              <a:defRPr b="0" i="0" sz="75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hyperlink" Target="https://forms.gle/n6PHZDigWhNLcQsi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hyperlink" Target="https://youtu.be/RFE3YbDoXk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hyperlink" Target="https://youtu.be/QsnD7jvaSr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hyperlink" Target="https://youtu.be/F3JVwcW-yy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finna.f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hyperlink" Target="https://youtu.be/FKBFP7mE-z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7.xml"/><Relationship Id="rId4" Type="http://schemas.openxmlformats.org/officeDocument/2006/relationships/slide" Target="/ppt/slides/slide9.xml"/><Relationship Id="rId11" Type="http://schemas.openxmlformats.org/officeDocument/2006/relationships/image" Target="../media/image16.jpg"/><Relationship Id="rId10" Type="http://schemas.openxmlformats.org/officeDocument/2006/relationships/slide" Target="/ppt/slides/slide22.xml"/><Relationship Id="rId9" Type="http://schemas.openxmlformats.org/officeDocument/2006/relationships/slide" Target="/ppt/slides/slide21.xml"/><Relationship Id="rId5" Type="http://schemas.openxmlformats.org/officeDocument/2006/relationships/slide" Target="/ppt/slides/slide11.xml"/><Relationship Id="rId6" Type="http://schemas.openxmlformats.org/officeDocument/2006/relationships/slide" Target="/ppt/slides/slide13.xml"/><Relationship Id="rId7" Type="http://schemas.openxmlformats.org/officeDocument/2006/relationships/slide" Target="/ppt/slides/slide17.xml"/><Relationship Id="rId8" Type="http://schemas.openxmlformats.org/officeDocument/2006/relationships/slide" Target="/ppt/slides/slide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hyperlink" Target="https://youtu.be/3lfzQ_4VPF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hyperlink" Target="https://youtu.be/FE9X-bB_30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hyperlink" Target="https://youtu.be/NLsQ8AdO3W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oi.org/10.59589/noso.12021.14713" TargetMode="External"/><Relationship Id="rId4" Type="http://schemas.openxmlformats.org/officeDocument/2006/relationships/hyperlink" Target="https://blogs.helsinki.fi/tiedekasvatus/2019/04/15/tulevaisuuden-tekijoita-huomisen-humanisteja-nakokulmia-tiedekasvatukseen-humanistisilla-aloilla/" TargetMode="External"/><Relationship Id="rId5" Type="http://schemas.openxmlformats.org/officeDocument/2006/relationships/hyperlink" Target="https://doi.org/10.30663/ay.126774" TargetMode="External"/><Relationship Id="rId6" Type="http://schemas.openxmlformats.org/officeDocument/2006/relationships/hyperlink" Target="https://www.helsinki.fi/fi/projektit/voiman-paikk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s://youtu.be/Bn4DHhP5bp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youtu.be/o_zG2kqnlUk"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F2CF"/>
        </a:solidFill>
      </p:bgPr>
    </p:bg>
    <p:spTree>
      <p:nvGrpSpPr>
        <p:cNvPr id="83" name="Shape 83"/>
        <p:cNvGrpSpPr/>
        <p:nvPr/>
      </p:nvGrpSpPr>
      <p:grpSpPr>
        <a:xfrm>
          <a:off x="0" y="0"/>
          <a:ext cx="0" cy="0"/>
          <a:chOff x="0" y="0"/>
          <a:chExt cx="0" cy="0"/>
        </a:xfrm>
      </p:grpSpPr>
      <p:sp>
        <p:nvSpPr>
          <p:cNvPr id="84" name="Google Shape;84;g3a35ed98312_0_5"/>
          <p:cNvSpPr txBox="1"/>
          <p:nvPr>
            <p:ph type="ctrTitle"/>
          </p:nvPr>
        </p:nvSpPr>
        <p:spPr>
          <a:xfrm>
            <a:off x="3246323" y="2171953"/>
            <a:ext cx="5715000" cy="14922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196B24"/>
              </a:buClr>
              <a:buSzPts val="4400"/>
              <a:buFont typeface="Rockwell"/>
              <a:buNone/>
            </a:pPr>
            <a:r>
              <a:rPr b="1" i="0" lang="fi-FI" sz="4400" u="none" cap="none" strike="noStrike">
                <a:solidFill>
                  <a:srgbClr val="196B24"/>
                </a:solidFill>
                <a:latin typeface="Rockwell"/>
                <a:ea typeface="Rockwell"/>
                <a:cs typeface="Rockwell"/>
                <a:sym typeface="Rockwell"/>
              </a:rPr>
              <a:t>Voiman paikka</a:t>
            </a:r>
            <a:endParaRPr/>
          </a:p>
        </p:txBody>
      </p:sp>
      <p:sp>
        <p:nvSpPr>
          <p:cNvPr id="85" name="Google Shape;85;g3a35ed98312_0_5"/>
          <p:cNvSpPr txBox="1"/>
          <p:nvPr>
            <p:ph idx="1" type="subTitle"/>
          </p:nvPr>
        </p:nvSpPr>
        <p:spPr>
          <a:xfrm>
            <a:off x="3245934" y="3669352"/>
            <a:ext cx="5715000" cy="1035000"/>
          </a:xfrm>
          <a:prstGeom prst="rect">
            <a:avLst/>
          </a:prstGeom>
          <a:noFill/>
          <a:ln>
            <a:noFill/>
          </a:ln>
        </p:spPr>
        <p:txBody>
          <a:bodyPr anchorCtr="0" anchor="t" bIns="28575" lIns="57150" spcFirstLastPara="1" rIns="57150" wrap="square" tIns="28575">
            <a:normAutofit/>
          </a:bodyPr>
          <a:lstStyle/>
          <a:p>
            <a:pPr indent="0" lvl="0" marL="0" marR="0" rtl="0" algn="ctr">
              <a:lnSpc>
                <a:spcPct val="90000"/>
              </a:lnSpc>
              <a:spcBef>
                <a:spcPts val="0"/>
              </a:spcBef>
              <a:spcAft>
                <a:spcPts val="0"/>
              </a:spcAft>
              <a:buClr>
                <a:srgbClr val="196B24"/>
              </a:buClr>
              <a:buSzPts val="1750"/>
              <a:buFont typeface="Arial"/>
              <a:buNone/>
            </a:pPr>
            <a:r>
              <a:rPr b="0" i="0" lang="fi-FI" sz="1750" u="none" cap="none" strike="noStrike">
                <a:solidFill>
                  <a:srgbClr val="196B24"/>
                </a:solidFill>
                <a:latin typeface="Calibri"/>
                <a:ea typeface="Calibri"/>
                <a:cs typeface="Calibri"/>
                <a:sym typeface="Calibri"/>
              </a:rPr>
              <a:t>Oppimateriaali 3.–6.-luokkalaisille</a:t>
            </a:r>
            <a:endParaRPr/>
          </a:p>
        </p:txBody>
      </p:sp>
      <p:sp>
        <p:nvSpPr>
          <p:cNvPr id="86" name="Google Shape;86;g3a35ed98312_0_5"/>
          <p:cNvSpPr/>
          <p:nvPr/>
        </p:nvSpPr>
        <p:spPr>
          <a:xfrm>
            <a:off x="460956" y="434834"/>
            <a:ext cx="11270097" cy="5988350"/>
          </a:xfrm>
          <a:custGeom>
            <a:rect b="b" l="l" r="r" t="t"/>
            <a:pathLst>
              <a:path extrusionOk="0" h="5988350" w="11270097">
                <a:moveTo>
                  <a:pt x="0" y="0"/>
                </a:moveTo>
                <a:cubicBezTo>
                  <a:pt x="156039" y="11559"/>
                  <a:pt x="191704" y="-4453"/>
                  <a:pt x="324844" y="0"/>
                </a:cubicBezTo>
                <a:cubicBezTo>
                  <a:pt x="457984" y="4453"/>
                  <a:pt x="599748" y="4145"/>
                  <a:pt x="762389" y="0"/>
                </a:cubicBezTo>
                <a:cubicBezTo>
                  <a:pt x="925031" y="-4145"/>
                  <a:pt x="1101167" y="2669"/>
                  <a:pt x="1199934" y="0"/>
                </a:cubicBezTo>
                <a:cubicBezTo>
                  <a:pt x="1298702" y="-2669"/>
                  <a:pt x="1518768" y="21059"/>
                  <a:pt x="1637479" y="0"/>
                </a:cubicBezTo>
                <a:cubicBezTo>
                  <a:pt x="1756191" y="-21059"/>
                  <a:pt x="1856996" y="-15640"/>
                  <a:pt x="2075024" y="0"/>
                </a:cubicBezTo>
                <a:cubicBezTo>
                  <a:pt x="2293053" y="15640"/>
                  <a:pt x="2524876" y="9253"/>
                  <a:pt x="2963373" y="0"/>
                </a:cubicBezTo>
                <a:cubicBezTo>
                  <a:pt x="3401870" y="-9253"/>
                  <a:pt x="3267669" y="-6982"/>
                  <a:pt x="3400918" y="0"/>
                </a:cubicBezTo>
                <a:cubicBezTo>
                  <a:pt x="3534168" y="6982"/>
                  <a:pt x="3748629" y="-4943"/>
                  <a:pt x="3838462" y="0"/>
                </a:cubicBezTo>
                <a:cubicBezTo>
                  <a:pt x="3928295" y="4943"/>
                  <a:pt x="4501054" y="-5732"/>
                  <a:pt x="4726811" y="0"/>
                </a:cubicBezTo>
                <a:cubicBezTo>
                  <a:pt x="4952568" y="5732"/>
                  <a:pt x="5021551" y="4980"/>
                  <a:pt x="5164356" y="0"/>
                </a:cubicBezTo>
                <a:cubicBezTo>
                  <a:pt x="5307162" y="-4980"/>
                  <a:pt x="5537897" y="-1675"/>
                  <a:pt x="5827303" y="0"/>
                </a:cubicBezTo>
                <a:cubicBezTo>
                  <a:pt x="6116709" y="1675"/>
                  <a:pt x="6135886" y="-3435"/>
                  <a:pt x="6264848" y="0"/>
                </a:cubicBezTo>
                <a:cubicBezTo>
                  <a:pt x="6393810" y="3435"/>
                  <a:pt x="6664528" y="-22677"/>
                  <a:pt x="6927795" y="0"/>
                </a:cubicBezTo>
                <a:cubicBezTo>
                  <a:pt x="7191062" y="22677"/>
                  <a:pt x="7154980" y="-7174"/>
                  <a:pt x="7252639" y="0"/>
                </a:cubicBezTo>
                <a:cubicBezTo>
                  <a:pt x="7350298" y="7174"/>
                  <a:pt x="7840994" y="31144"/>
                  <a:pt x="8028287" y="0"/>
                </a:cubicBezTo>
                <a:cubicBezTo>
                  <a:pt x="8215580" y="-31144"/>
                  <a:pt x="8356762" y="497"/>
                  <a:pt x="8465832" y="0"/>
                </a:cubicBezTo>
                <a:cubicBezTo>
                  <a:pt x="8574903" y="-497"/>
                  <a:pt x="8769160" y="-16544"/>
                  <a:pt x="8903377" y="0"/>
                </a:cubicBezTo>
                <a:cubicBezTo>
                  <a:pt x="9037594" y="16544"/>
                  <a:pt x="9480062" y="25207"/>
                  <a:pt x="9679024" y="0"/>
                </a:cubicBezTo>
                <a:cubicBezTo>
                  <a:pt x="9877986" y="-25207"/>
                  <a:pt x="10201130" y="31834"/>
                  <a:pt x="10454672" y="0"/>
                </a:cubicBezTo>
                <a:cubicBezTo>
                  <a:pt x="10708214" y="-31834"/>
                  <a:pt x="10947594" y="-30111"/>
                  <a:pt x="11270097" y="0"/>
                </a:cubicBezTo>
                <a:cubicBezTo>
                  <a:pt x="11287637" y="278169"/>
                  <a:pt x="11307922" y="527693"/>
                  <a:pt x="11270097" y="785139"/>
                </a:cubicBezTo>
                <a:cubicBezTo>
                  <a:pt x="11232272" y="1042585"/>
                  <a:pt x="11245036" y="1095068"/>
                  <a:pt x="11270097" y="1390628"/>
                </a:cubicBezTo>
                <a:cubicBezTo>
                  <a:pt x="11295158" y="1686188"/>
                  <a:pt x="11278556" y="1713949"/>
                  <a:pt x="11270097" y="1936233"/>
                </a:cubicBezTo>
                <a:cubicBezTo>
                  <a:pt x="11261638" y="2158517"/>
                  <a:pt x="11270921" y="2343449"/>
                  <a:pt x="11270097" y="2721372"/>
                </a:cubicBezTo>
                <a:cubicBezTo>
                  <a:pt x="11269273" y="3099295"/>
                  <a:pt x="11256725" y="3205943"/>
                  <a:pt x="11270097" y="3446628"/>
                </a:cubicBezTo>
                <a:cubicBezTo>
                  <a:pt x="11283469" y="3687313"/>
                  <a:pt x="11284834" y="3825866"/>
                  <a:pt x="11270097" y="3992233"/>
                </a:cubicBezTo>
                <a:cubicBezTo>
                  <a:pt x="11255360" y="4158600"/>
                  <a:pt x="11281876" y="4534000"/>
                  <a:pt x="11270097" y="4717489"/>
                </a:cubicBezTo>
                <a:cubicBezTo>
                  <a:pt x="11258318" y="4900978"/>
                  <a:pt x="11285141" y="5607064"/>
                  <a:pt x="11270097" y="5988350"/>
                </a:cubicBezTo>
                <a:cubicBezTo>
                  <a:pt x="11027994" y="5966293"/>
                  <a:pt x="10916117" y="5991839"/>
                  <a:pt x="10719851" y="5988350"/>
                </a:cubicBezTo>
                <a:cubicBezTo>
                  <a:pt x="10523585" y="5984861"/>
                  <a:pt x="10350883" y="6020434"/>
                  <a:pt x="10056904" y="5988350"/>
                </a:cubicBezTo>
                <a:cubicBezTo>
                  <a:pt x="9762925" y="5956266"/>
                  <a:pt x="9439587" y="6032686"/>
                  <a:pt x="9168555" y="5988350"/>
                </a:cubicBezTo>
                <a:cubicBezTo>
                  <a:pt x="8897523" y="5944014"/>
                  <a:pt x="8470659" y="5991858"/>
                  <a:pt x="8280207" y="5988350"/>
                </a:cubicBezTo>
                <a:cubicBezTo>
                  <a:pt x="8089755" y="5984842"/>
                  <a:pt x="7994564" y="6006886"/>
                  <a:pt x="7729961" y="5988350"/>
                </a:cubicBezTo>
                <a:cubicBezTo>
                  <a:pt x="7465358" y="5969814"/>
                  <a:pt x="7330178" y="5950773"/>
                  <a:pt x="6954313" y="5988350"/>
                </a:cubicBezTo>
                <a:cubicBezTo>
                  <a:pt x="6578448" y="6025927"/>
                  <a:pt x="6570406" y="5976282"/>
                  <a:pt x="6404067" y="5988350"/>
                </a:cubicBezTo>
                <a:cubicBezTo>
                  <a:pt x="6237728" y="6000418"/>
                  <a:pt x="5917197" y="5989729"/>
                  <a:pt x="5741120" y="5988350"/>
                </a:cubicBezTo>
                <a:cubicBezTo>
                  <a:pt x="5565043" y="5986971"/>
                  <a:pt x="5462408" y="5975324"/>
                  <a:pt x="5190874" y="5988350"/>
                </a:cubicBezTo>
                <a:cubicBezTo>
                  <a:pt x="4919340" y="6001376"/>
                  <a:pt x="4810820" y="6009403"/>
                  <a:pt x="4527927" y="5988350"/>
                </a:cubicBezTo>
                <a:cubicBezTo>
                  <a:pt x="4245034" y="5967297"/>
                  <a:pt x="4352567" y="5972778"/>
                  <a:pt x="4203083" y="5988350"/>
                </a:cubicBezTo>
                <a:cubicBezTo>
                  <a:pt x="4053599" y="6003922"/>
                  <a:pt x="3639592" y="5958889"/>
                  <a:pt x="3427435" y="5988350"/>
                </a:cubicBezTo>
                <a:cubicBezTo>
                  <a:pt x="3215278" y="6017811"/>
                  <a:pt x="2818023" y="6007360"/>
                  <a:pt x="2651788" y="5988350"/>
                </a:cubicBezTo>
                <a:cubicBezTo>
                  <a:pt x="2485553" y="5969340"/>
                  <a:pt x="2156642" y="6014131"/>
                  <a:pt x="1988841" y="5988350"/>
                </a:cubicBezTo>
                <a:cubicBezTo>
                  <a:pt x="1821040" y="5962569"/>
                  <a:pt x="1757620" y="5997553"/>
                  <a:pt x="1551296" y="5988350"/>
                </a:cubicBezTo>
                <a:cubicBezTo>
                  <a:pt x="1344973" y="5979147"/>
                  <a:pt x="1047093" y="6001872"/>
                  <a:pt x="775648" y="5988350"/>
                </a:cubicBezTo>
                <a:cubicBezTo>
                  <a:pt x="504203" y="5974828"/>
                  <a:pt x="166056" y="5950793"/>
                  <a:pt x="0" y="5988350"/>
                </a:cubicBezTo>
                <a:cubicBezTo>
                  <a:pt x="-23792" y="5650285"/>
                  <a:pt x="-11350" y="5534621"/>
                  <a:pt x="0" y="5263094"/>
                </a:cubicBezTo>
                <a:cubicBezTo>
                  <a:pt x="11350" y="4991567"/>
                  <a:pt x="2098" y="4964673"/>
                  <a:pt x="0" y="4777373"/>
                </a:cubicBezTo>
                <a:cubicBezTo>
                  <a:pt x="-2098" y="4590073"/>
                  <a:pt x="19454" y="4469361"/>
                  <a:pt x="0" y="4291651"/>
                </a:cubicBezTo>
                <a:cubicBezTo>
                  <a:pt x="-19454" y="4113941"/>
                  <a:pt x="22510" y="4018979"/>
                  <a:pt x="0" y="3805929"/>
                </a:cubicBezTo>
                <a:cubicBezTo>
                  <a:pt x="-22510" y="3592879"/>
                  <a:pt x="6576" y="3556151"/>
                  <a:pt x="0" y="3320207"/>
                </a:cubicBezTo>
                <a:cubicBezTo>
                  <a:pt x="-6576" y="3084263"/>
                  <a:pt x="28279" y="2925060"/>
                  <a:pt x="0" y="2714719"/>
                </a:cubicBezTo>
                <a:cubicBezTo>
                  <a:pt x="-28279" y="2504378"/>
                  <a:pt x="15283" y="2310637"/>
                  <a:pt x="0" y="1989463"/>
                </a:cubicBezTo>
                <a:cubicBezTo>
                  <a:pt x="-15283" y="1668289"/>
                  <a:pt x="-12247" y="1576913"/>
                  <a:pt x="0" y="1204324"/>
                </a:cubicBezTo>
                <a:cubicBezTo>
                  <a:pt x="12247" y="831735"/>
                  <a:pt x="46276" y="467707"/>
                  <a:pt x="0" y="0"/>
                </a:cubicBezTo>
                <a:close/>
              </a:path>
            </a:pathLst>
          </a:custGeom>
          <a:noFill/>
          <a:ln cap="flat" cmpd="sng" w="1905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Kuva, joka sisältää kohteen musta, pimeys&#10;&#10;Tekoälyllä luotu sisältö saattaa olla virheellistä." id="87" name="Google Shape;87;g3a35ed98312_0_5"/>
          <p:cNvPicPr preferRelativeResize="0"/>
          <p:nvPr/>
        </p:nvPicPr>
        <p:blipFill rotWithShape="1">
          <a:blip r:embed="rId3">
            <a:alphaModFix/>
          </a:blip>
          <a:srcRect b="0" l="0" r="0" t="0"/>
          <a:stretch/>
        </p:blipFill>
        <p:spPr>
          <a:xfrm>
            <a:off x="457200" y="431825"/>
            <a:ext cx="3685313" cy="1436203"/>
          </a:xfrm>
          <a:prstGeom prst="rect">
            <a:avLst/>
          </a:prstGeom>
          <a:noFill/>
          <a:ln>
            <a:noFill/>
          </a:ln>
        </p:spPr>
      </p:pic>
      <p:sp>
        <p:nvSpPr>
          <p:cNvPr id="88" name="Google Shape;88;g3a35ed98312_0_5"/>
          <p:cNvSpPr txBox="1"/>
          <p:nvPr/>
        </p:nvSpPr>
        <p:spPr>
          <a:xfrm>
            <a:off x="615025" y="3968075"/>
            <a:ext cx="10977600" cy="2339700"/>
          </a:xfrm>
          <a:prstGeom prst="rect">
            <a:avLst/>
          </a:prstGeom>
          <a:noFill/>
          <a:ln cap="flat" cmpd="sng" w="38100">
            <a:solidFill>
              <a:srgbClr val="E6839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i-FI" sz="2800">
                <a:solidFill>
                  <a:schemeClr val="dk1"/>
                </a:solidFill>
                <a:latin typeface="Play"/>
                <a:ea typeface="Play"/>
                <a:cs typeface="Play"/>
                <a:sym typeface="Play"/>
              </a:rPr>
              <a:t>Kiitos, kun osallistut parastamaan Helsingin yliopiston Voiman paikka -oppimateriaalia! Hyödynnä oppimateriaalista luokallesi sopivimmat osat, tai käy läpi koko setti! </a:t>
            </a:r>
            <a:endParaRPr sz="2800">
              <a:solidFill>
                <a:schemeClr val="dk1"/>
              </a:solidFill>
              <a:latin typeface="Play"/>
              <a:ea typeface="Play"/>
              <a:cs typeface="Play"/>
              <a:sym typeface="Play"/>
            </a:endParaRPr>
          </a:p>
          <a:p>
            <a:pPr indent="0" lvl="0" marL="0" rtl="0" algn="l">
              <a:spcBef>
                <a:spcPts val="0"/>
              </a:spcBef>
              <a:spcAft>
                <a:spcPts val="0"/>
              </a:spcAft>
              <a:buNone/>
            </a:pPr>
            <a:r>
              <a:rPr lang="fi-FI" sz="2800">
                <a:solidFill>
                  <a:schemeClr val="dk1"/>
                </a:solidFill>
                <a:latin typeface="Play"/>
                <a:ea typeface="Play"/>
                <a:cs typeface="Play"/>
                <a:sym typeface="Play"/>
              </a:rPr>
              <a:t>Pilotointi kestää marras-joulukuun. </a:t>
            </a:r>
            <a:r>
              <a:rPr lang="fi-FI" sz="2800" u="sng">
                <a:solidFill>
                  <a:schemeClr val="hlink"/>
                </a:solidFill>
                <a:latin typeface="Play"/>
                <a:ea typeface="Play"/>
                <a:cs typeface="Play"/>
                <a:sym typeface="Play"/>
                <a:hlinkClick r:id="rId4"/>
              </a:rPr>
              <a:t>Jätäthän meille palautetta</a:t>
            </a:r>
            <a:r>
              <a:rPr lang="fi-FI" sz="2800">
                <a:solidFill>
                  <a:schemeClr val="dk1"/>
                </a:solidFill>
                <a:latin typeface="Play"/>
                <a:ea typeface="Play"/>
                <a:cs typeface="Play"/>
                <a:sym typeface="Play"/>
              </a:rPr>
              <a:t>, jonka avulla voimme kehittää oppimateriaalia eteenpäin. </a:t>
            </a:r>
            <a:endParaRPr sz="2800">
              <a:solidFill>
                <a:schemeClr val="dk1"/>
              </a:solidFill>
              <a:latin typeface="Play"/>
              <a:ea typeface="Play"/>
              <a:cs typeface="Play"/>
              <a:sym typeface="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EE6"/>
        </a:solidFill>
      </p:bgPr>
    </p:bg>
    <p:spTree>
      <p:nvGrpSpPr>
        <p:cNvPr id="168" name="Shape 168"/>
        <p:cNvGrpSpPr/>
        <p:nvPr/>
      </p:nvGrpSpPr>
      <p:grpSpPr>
        <a:xfrm>
          <a:off x="0" y="0"/>
          <a:ext cx="0" cy="0"/>
          <a:chOff x="0" y="0"/>
          <a:chExt cx="0" cy="0"/>
        </a:xfrm>
      </p:grpSpPr>
      <p:sp>
        <p:nvSpPr>
          <p:cNvPr id="169" name="Google Shape;169;p10"/>
          <p:cNvSpPr txBox="1"/>
          <p:nvPr>
            <p:ph type="title"/>
          </p:nvPr>
        </p:nvSpPr>
        <p:spPr>
          <a:xfrm>
            <a:off x="2788987" y="175670"/>
            <a:ext cx="6418119" cy="11292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3. Työpajat: </a:t>
            </a:r>
            <a:r>
              <a:rPr b="1" i="0" lang="fi-FI" sz="2800" u="none" cap="none" strike="noStrike">
                <a:solidFill>
                  <a:schemeClr val="accent2"/>
                </a:solidFill>
                <a:latin typeface="Rockwell"/>
                <a:ea typeface="Rockwell"/>
                <a:cs typeface="Rockwell"/>
                <a:sym typeface="Rockwell"/>
              </a:rPr>
              <a:t>Tunne voiman paikkasi</a:t>
            </a:r>
            <a:endParaRPr/>
          </a:p>
        </p:txBody>
      </p:sp>
      <p:sp>
        <p:nvSpPr>
          <p:cNvPr id="170" name="Google Shape;170;p10"/>
          <p:cNvSpPr/>
          <p:nvPr/>
        </p:nvSpPr>
        <p:spPr>
          <a:xfrm>
            <a:off x="1574174" y="1132313"/>
            <a:ext cx="8867671" cy="5222408"/>
          </a:xfrm>
          <a:custGeom>
            <a:rect b="b" l="l" r="r" t="t"/>
            <a:pathLst>
              <a:path extrusionOk="0" h="5222408" w="8867671">
                <a:moveTo>
                  <a:pt x="0" y="0"/>
                </a:moveTo>
                <a:cubicBezTo>
                  <a:pt x="1618080" y="124235"/>
                  <a:pt x="7468869" y="-150204"/>
                  <a:pt x="8867671" y="0"/>
                </a:cubicBezTo>
                <a:cubicBezTo>
                  <a:pt x="8980981" y="2467010"/>
                  <a:pt x="8715643" y="3446102"/>
                  <a:pt x="8867671" y="5222408"/>
                </a:cubicBezTo>
                <a:cubicBezTo>
                  <a:pt x="6526115" y="5193648"/>
                  <a:pt x="3609558" y="5251969"/>
                  <a:pt x="0" y="5222408"/>
                </a:cubicBezTo>
                <a:cubicBezTo>
                  <a:pt x="101116" y="3191967"/>
                  <a:pt x="-1037" y="1365343"/>
                  <a:pt x="0" y="0"/>
                </a:cubicBezTo>
                <a:close/>
              </a:path>
            </a:pathLst>
          </a:custGeom>
          <a:noFill/>
          <a:ln cap="flat" cmpd="sng" w="19050">
            <a:solidFill>
              <a:schemeClr val="accent2"/>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E97132"/>
              </a:solidFill>
              <a:latin typeface="Arial"/>
              <a:ea typeface="Arial"/>
              <a:cs typeface="Arial"/>
              <a:sym typeface="Arial"/>
            </a:endParaRPr>
          </a:p>
        </p:txBody>
      </p:sp>
      <p:pic>
        <p:nvPicPr>
          <p:cNvPr id="171" name="Google Shape;171;p10" title="Tunne voiman paikkasi"/>
          <p:cNvPicPr preferRelativeResize="0"/>
          <p:nvPr/>
        </p:nvPicPr>
        <p:blipFill rotWithShape="1">
          <a:blip r:embed="rId3">
            <a:alphaModFix/>
          </a:blip>
          <a:srcRect b="0" l="0" r="0" t="0"/>
          <a:stretch/>
        </p:blipFill>
        <p:spPr>
          <a:xfrm>
            <a:off x="2134475" y="1712326"/>
            <a:ext cx="7764539" cy="4442933"/>
          </a:xfrm>
          <a:prstGeom prst="rect">
            <a:avLst/>
          </a:prstGeom>
          <a:noFill/>
          <a:ln>
            <a:noFill/>
          </a:ln>
        </p:spPr>
      </p:pic>
      <p:sp>
        <p:nvSpPr>
          <p:cNvPr id="172" name="Google Shape;172;p10"/>
          <p:cNvSpPr txBox="1"/>
          <p:nvPr/>
        </p:nvSpPr>
        <p:spPr>
          <a:xfrm>
            <a:off x="3307647" y="1354047"/>
            <a:ext cx="48259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i-FI" sz="1800">
                <a:solidFill>
                  <a:schemeClr val="dk1"/>
                </a:solidFill>
                <a:latin typeface="Arial"/>
                <a:ea typeface="Arial"/>
                <a:cs typeface="Arial"/>
                <a:sym typeface="Arial"/>
              </a:rPr>
              <a:t>Linkki videoon: </a:t>
            </a:r>
            <a:r>
              <a:rPr lang="fi-FI" sz="1800" u="sng">
                <a:solidFill>
                  <a:schemeClr val="dk1"/>
                </a:solidFill>
                <a:latin typeface="Arial"/>
                <a:ea typeface="Arial"/>
                <a:cs typeface="Arial"/>
                <a:sym typeface="Arial"/>
                <a:hlinkClick r:id="rId4">
                  <a:extLst>
                    <a:ext uri="{A12FA001-AC4F-418D-AE19-62706E023703}">
                      <ahyp:hlinkClr val="tx"/>
                    </a:ext>
                  </a:extLst>
                </a:hlinkClick>
              </a:rPr>
              <a:t>https://youtu.be/RFE3YbDoXk8</a:t>
            </a:r>
            <a:r>
              <a:rPr lang="fi-FI" sz="1800">
                <a:solidFill>
                  <a:schemeClr val="dk1"/>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p:nvPr/>
        </p:nvSpPr>
        <p:spPr>
          <a:xfrm>
            <a:off x="941110" y="1526808"/>
            <a:ext cx="8302770" cy="4548372"/>
          </a:xfrm>
          <a:custGeom>
            <a:rect b="b" l="l" r="r" t="t"/>
            <a:pathLst>
              <a:path extrusionOk="0" fill="none" h="4548372" w="8302770">
                <a:moveTo>
                  <a:pt x="0" y="0"/>
                </a:moveTo>
                <a:cubicBezTo>
                  <a:pt x="4002581" y="-59067"/>
                  <a:pt x="5662863" y="-129691"/>
                  <a:pt x="8302770" y="0"/>
                </a:cubicBezTo>
                <a:cubicBezTo>
                  <a:pt x="8267092" y="2148442"/>
                  <a:pt x="8228224" y="2787546"/>
                  <a:pt x="8302770" y="4548372"/>
                </a:cubicBezTo>
                <a:cubicBezTo>
                  <a:pt x="4935066" y="4679360"/>
                  <a:pt x="2825981" y="4456403"/>
                  <a:pt x="0" y="4548372"/>
                </a:cubicBezTo>
                <a:cubicBezTo>
                  <a:pt x="168807" y="3309908"/>
                  <a:pt x="-137122" y="892265"/>
                  <a:pt x="0" y="0"/>
                </a:cubicBezTo>
                <a:close/>
              </a:path>
              <a:path extrusionOk="0" h="4548372" w="8302770">
                <a:moveTo>
                  <a:pt x="0" y="0"/>
                </a:moveTo>
                <a:cubicBezTo>
                  <a:pt x="3742005" y="124235"/>
                  <a:pt x="4426238" y="-150204"/>
                  <a:pt x="8302770" y="0"/>
                </a:cubicBezTo>
                <a:cubicBezTo>
                  <a:pt x="8416080" y="1864610"/>
                  <a:pt x="8150742" y="2475482"/>
                  <a:pt x="8302770" y="4548372"/>
                </a:cubicBezTo>
                <a:cubicBezTo>
                  <a:pt x="6796558" y="4519612"/>
                  <a:pt x="2050534" y="4577933"/>
                  <a:pt x="0" y="4548372"/>
                </a:cubicBezTo>
                <a:cubicBezTo>
                  <a:pt x="101116" y="3918226"/>
                  <a:pt x="-1037" y="1973143"/>
                  <a:pt x="0" y="0"/>
                </a:cubicBezTo>
                <a:close/>
              </a:path>
            </a:pathLst>
          </a:custGeom>
          <a:solidFill>
            <a:schemeClr val="lt1"/>
          </a:solidFill>
          <a:ln cap="flat" cmpd="sng" w="19050">
            <a:solidFill>
              <a:schemeClr val="accent5"/>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A02B93"/>
              </a:solidFill>
              <a:latin typeface="Arial"/>
              <a:ea typeface="Arial"/>
              <a:cs typeface="Arial"/>
              <a:sym typeface="Arial"/>
            </a:endParaRPr>
          </a:p>
        </p:txBody>
      </p:sp>
      <p:sp>
        <p:nvSpPr>
          <p:cNvPr id="178" name="Google Shape;178;p11"/>
          <p:cNvSpPr/>
          <p:nvPr/>
        </p:nvSpPr>
        <p:spPr>
          <a:xfrm>
            <a:off x="7830053" y="354794"/>
            <a:ext cx="3716793" cy="1602984"/>
          </a:xfrm>
          <a:custGeom>
            <a:rect b="b" l="l" r="r" t="t"/>
            <a:pathLst>
              <a:path extrusionOk="0" fill="none" h="1602984" w="3716793">
                <a:moveTo>
                  <a:pt x="0" y="801492"/>
                </a:moveTo>
                <a:cubicBezTo>
                  <a:pt x="-92914" y="239420"/>
                  <a:pt x="793201" y="-34781"/>
                  <a:pt x="1858397" y="0"/>
                </a:cubicBezTo>
                <a:cubicBezTo>
                  <a:pt x="2924322" y="-45137"/>
                  <a:pt x="3738100" y="382391"/>
                  <a:pt x="3716794" y="801492"/>
                </a:cubicBezTo>
                <a:cubicBezTo>
                  <a:pt x="3612375" y="1287517"/>
                  <a:pt x="2946656" y="1479551"/>
                  <a:pt x="1858397" y="1602984"/>
                </a:cubicBezTo>
                <a:cubicBezTo>
                  <a:pt x="887734" y="1607879"/>
                  <a:pt x="-6888" y="1291463"/>
                  <a:pt x="0" y="801492"/>
                </a:cubicBezTo>
                <a:close/>
              </a:path>
              <a:path extrusionOk="0" h="1602984" w="3716793">
                <a:moveTo>
                  <a:pt x="0" y="801492"/>
                </a:moveTo>
                <a:cubicBezTo>
                  <a:pt x="-52252" y="194814"/>
                  <a:pt x="746743" y="7344"/>
                  <a:pt x="1858397" y="0"/>
                </a:cubicBezTo>
                <a:cubicBezTo>
                  <a:pt x="2872377" y="17253"/>
                  <a:pt x="3657733" y="296759"/>
                  <a:pt x="3716794" y="801492"/>
                </a:cubicBezTo>
                <a:cubicBezTo>
                  <a:pt x="3803758" y="1391151"/>
                  <a:pt x="2965977" y="1624874"/>
                  <a:pt x="1858397" y="1602984"/>
                </a:cubicBezTo>
                <a:cubicBezTo>
                  <a:pt x="798497" y="1626261"/>
                  <a:pt x="-65431" y="1185269"/>
                  <a:pt x="0" y="801492"/>
                </a:cubicBezTo>
                <a:close/>
              </a:path>
            </a:pathLst>
          </a:custGeom>
          <a:solidFill>
            <a:schemeClr val="lt1"/>
          </a:solid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25">
              <a:solidFill>
                <a:srgbClr val="E97132"/>
              </a:solidFill>
              <a:latin typeface="Arial"/>
              <a:ea typeface="Arial"/>
              <a:cs typeface="Arial"/>
              <a:sym typeface="Arial"/>
            </a:endParaRPr>
          </a:p>
        </p:txBody>
      </p:sp>
      <p:sp>
        <p:nvSpPr>
          <p:cNvPr id="179" name="Google Shape;179;p11"/>
          <p:cNvSpPr txBox="1"/>
          <p:nvPr>
            <p:ph type="title"/>
          </p:nvPr>
        </p:nvSpPr>
        <p:spPr>
          <a:xfrm>
            <a:off x="936414" y="334694"/>
            <a:ext cx="6810756" cy="137319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3. Työpajat: </a:t>
            </a:r>
            <a:r>
              <a:rPr b="1" i="0" lang="fi-FI" sz="2800" u="none" cap="none" strike="noStrike">
                <a:solidFill>
                  <a:schemeClr val="accent5"/>
                </a:solidFill>
                <a:latin typeface="Rockwell"/>
                <a:ea typeface="Rockwell"/>
                <a:cs typeface="Rockwell"/>
                <a:sym typeface="Rockwell"/>
              </a:rPr>
              <a:t>Voiman paikat liikkeessä</a:t>
            </a:r>
            <a:endParaRPr/>
          </a:p>
        </p:txBody>
      </p:sp>
      <p:sp>
        <p:nvSpPr>
          <p:cNvPr id="180" name="Google Shape;180;p11"/>
          <p:cNvSpPr txBox="1"/>
          <p:nvPr>
            <p:ph idx="1" type="body"/>
          </p:nvPr>
        </p:nvSpPr>
        <p:spPr>
          <a:xfrm>
            <a:off x="1247869" y="1855149"/>
            <a:ext cx="7555333" cy="3973890"/>
          </a:xfrm>
          <a:prstGeom prst="rect">
            <a:avLst/>
          </a:prstGeom>
          <a:noFill/>
          <a:ln>
            <a:noFill/>
          </a:ln>
        </p:spPr>
        <p:txBody>
          <a:bodyPr anchorCtr="0" anchor="t" bIns="28575" lIns="57150" spcFirstLastPara="1" rIns="57150" wrap="square" tIns="28575">
            <a:noAutofit/>
          </a:bodyPr>
          <a:lstStyle/>
          <a:p>
            <a:pPr indent="0" lvl="0" marL="0" marR="0" rtl="0" algn="just">
              <a:lnSpc>
                <a:spcPct val="90000"/>
              </a:lnSpc>
              <a:spcBef>
                <a:spcPts val="0"/>
              </a:spcBef>
              <a:spcAft>
                <a:spcPts val="0"/>
              </a:spcAft>
              <a:buClr>
                <a:schemeClr val="dk1"/>
              </a:buClr>
              <a:buSzPts val="1800"/>
              <a:buFont typeface="Arial"/>
              <a:buNone/>
            </a:pPr>
            <a:r>
              <a:rPr b="0" i="0" lang="fi-FI" sz="1800" u="none" cap="none" strike="noStrike">
                <a:solidFill>
                  <a:schemeClr val="dk1"/>
                </a:solidFill>
                <a:latin typeface="Arial"/>
                <a:ea typeface="Arial"/>
                <a:cs typeface="Arial"/>
                <a:sym typeface="Arial"/>
              </a:rPr>
              <a:t>Tämän työpajan tavoitteena on hahmottaa leikillisesti liikettä, ääntä, ilmeitä ja mielikuvitusta hyödyntäen, mikä on oma voiman paikka ja minkälaisia voiman paikkoja muilla voi olla.   </a:t>
            </a:r>
            <a:endParaRPr b="0" i="0" sz="1320" u="none" cap="none" strike="noStrike">
              <a:solidFill>
                <a:schemeClr val="dk1"/>
              </a:solidFill>
              <a:latin typeface="Arial"/>
              <a:ea typeface="Arial"/>
              <a:cs typeface="Arial"/>
              <a:sym typeface="Arial"/>
            </a:endParaRPr>
          </a:p>
          <a:p>
            <a:pPr indent="-342900" lvl="0" marL="342900" marR="0" rtl="0" algn="just">
              <a:lnSpc>
                <a:spcPct val="90000"/>
              </a:lnSpc>
              <a:spcBef>
                <a:spcPts val="1000"/>
              </a:spcBef>
              <a:spcAft>
                <a:spcPts val="0"/>
              </a:spcAft>
              <a:buClr>
                <a:schemeClr val="dk1"/>
              </a:buClr>
              <a:buSzPts val="1800"/>
              <a:buFont typeface="Arial"/>
              <a:buAutoNum type="arabicPeriod"/>
            </a:pPr>
            <a:r>
              <a:rPr b="0" i="0" lang="fi-FI" sz="1800" u="none" cap="none" strike="noStrike">
                <a:solidFill>
                  <a:schemeClr val="dk1"/>
                </a:solidFill>
                <a:latin typeface="Arial"/>
                <a:ea typeface="Arial"/>
                <a:cs typeface="Arial"/>
                <a:sym typeface="Arial"/>
              </a:rPr>
              <a:t>Kun kaikilla on mielessä voiman paikka, voidaan jakautua pareihin. Parit tekevät vuorotellen asennon tai liikkeen, joka kuvastaa omaa voiman paikkaa. Se voi olla esimerkiksi voiman paikkaan liittyvää tekemistä tai olotilaa esittävä liike. Liikkeeseen voi yhdistää myös äänen tai ilmeen. Oppilaan tehtävänä on opetella parinsa liike. </a:t>
            </a:r>
            <a:endParaRPr/>
          </a:p>
          <a:p>
            <a:pPr indent="-342900" lvl="0" marL="342900" marR="0" rtl="0" algn="just">
              <a:lnSpc>
                <a:spcPct val="90000"/>
              </a:lnSpc>
              <a:spcBef>
                <a:spcPts val="1000"/>
              </a:spcBef>
              <a:spcAft>
                <a:spcPts val="0"/>
              </a:spcAft>
              <a:buClr>
                <a:schemeClr val="dk1"/>
              </a:buClr>
              <a:buSzPts val="1800"/>
              <a:buFont typeface="Arial"/>
              <a:buAutoNum type="arabicPeriod"/>
            </a:pPr>
            <a:r>
              <a:rPr b="0" i="0" lang="fi-FI" sz="1800" u="none" cap="none" strike="noStrike">
                <a:solidFill>
                  <a:schemeClr val="dk1"/>
                </a:solidFill>
                <a:latin typeface="Arial"/>
                <a:ea typeface="Arial"/>
                <a:cs typeface="Arial"/>
                <a:sym typeface="Arial"/>
              </a:rPr>
              <a:t>Ryhmä ohjeistetaan rinkiin. Vuorotellen jokainen esittelee parinsa liikkeen ja muut arvaavat, mitä paikkaa liike kuvastaa.  Tämän jälkeen kaikki tekevät liikkeen yhdessä. Liikkeet voi myös yhdistää voiman paikka -tanssiksi.</a:t>
            </a:r>
            <a:endParaRPr b="0" i="0" sz="1320" u="none" cap="none" strike="noStrike">
              <a:solidFill>
                <a:schemeClr val="dk1"/>
              </a:solidFill>
              <a:latin typeface="Arial"/>
              <a:ea typeface="Arial"/>
              <a:cs typeface="Arial"/>
              <a:sym typeface="Arial"/>
            </a:endParaRPr>
          </a:p>
          <a:p>
            <a:pPr indent="0" lvl="0" marL="0" marR="0" rtl="0" algn="just">
              <a:lnSpc>
                <a:spcPct val="100000"/>
              </a:lnSpc>
              <a:spcBef>
                <a:spcPts val="1000"/>
              </a:spcBef>
              <a:spcAft>
                <a:spcPts val="0"/>
              </a:spcAft>
              <a:buClr>
                <a:schemeClr val="dk1"/>
              </a:buClr>
              <a:buSzPts val="1800"/>
              <a:buFont typeface="Arial"/>
              <a:buNone/>
            </a:pPr>
            <a:r>
              <a:rPr b="0" i="0" lang="fi-FI" sz="1800" u="none" cap="none" strike="noStrike">
                <a:solidFill>
                  <a:schemeClr val="dk1"/>
                </a:solidFill>
                <a:latin typeface="Arial"/>
                <a:ea typeface="Arial"/>
                <a:cs typeface="Arial"/>
                <a:sym typeface="Arial"/>
              </a:rPr>
              <a:t>Lopuksi pohditaan yhdessä, minkälaisia voiman paikkoja luokkakavereilla on ja mikä niistä tekee tärkeitä ja voimaannuttavia.</a:t>
            </a:r>
            <a:endParaRPr/>
          </a:p>
        </p:txBody>
      </p:sp>
      <p:sp>
        <p:nvSpPr>
          <p:cNvPr id="181" name="Google Shape;181;p11"/>
          <p:cNvSpPr txBox="1"/>
          <p:nvPr/>
        </p:nvSpPr>
        <p:spPr>
          <a:xfrm>
            <a:off x="8261415" y="580487"/>
            <a:ext cx="4512817" cy="1042593"/>
          </a:xfrm>
          <a:prstGeom prst="rect">
            <a:avLst/>
          </a:prstGeom>
          <a:noFill/>
          <a:ln>
            <a:noFill/>
          </a:ln>
        </p:spPr>
        <p:txBody>
          <a:bodyPr anchorCtr="0" anchor="t" bIns="28575" lIns="57150" spcFirstLastPara="1" rIns="57150" wrap="square" tIns="28575">
            <a:spAutoFit/>
          </a:bodyPr>
          <a:lstStyle/>
          <a:p>
            <a:pPr indent="0" lvl="0" marL="0" marR="0" rtl="0" algn="l">
              <a:spcBef>
                <a:spcPts val="0"/>
              </a:spcBef>
              <a:spcAft>
                <a:spcPts val="0"/>
              </a:spcAft>
              <a:buNone/>
            </a:pPr>
            <a:r>
              <a:rPr b="1" lang="fi-FI" sz="1600">
                <a:solidFill>
                  <a:schemeClr val="dk1"/>
                </a:solidFill>
                <a:latin typeface="Calibri"/>
                <a:ea typeface="Calibri"/>
                <a:cs typeface="Calibri"/>
                <a:sym typeface="Calibri"/>
              </a:rPr>
              <a:t>Kesto: </a:t>
            </a:r>
            <a:r>
              <a:rPr lang="fi-FI" sz="1600">
                <a:solidFill>
                  <a:schemeClr val="dk1"/>
                </a:solidFill>
                <a:latin typeface="Calibri"/>
                <a:ea typeface="Calibri"/>
                <a:cs typeface="Calibri"/>
                <a:sym typeface="Calibri"/>
              </a:rPr>
              <a:t>45 min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Mitä tarvitaan:</a:t>
            </a:r>
            <a:r>
              <a:rPr lang="fi-FI" sz="1600">
                <a:solidFill>
                  <a:schemeClr val="dk1"/>
                </a:solidFill>
                <a:latin typeface="Calibri"/>
                <a:ea typeface="Calibri"/>
                <a:cs typeface="Calibri"/>
                <a:sym typeface="Calibri"/>
              </a:rPr>
              <a:t> Tilaa liikkua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Kohderyhmä:</a:t>
            </a:r>
            <a:r>
              <a:rPr lang="fi-FI" sz="1600">
                <a:solidFill>
                  <a:schemeClr val="dk1"/>
                </a:solidFill>
                <a:latin typeface="Calibri"/>
                <a:ea typeface="Calibri"/>
                <a:cs typeface="Calibri"/>
                <a:sym typeface="Calibri"/>
              </a:rPr>
              <a:t> 3.–6.-luokkalaiset</a:t>
            </a:r>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Soveltuvat oppiaineet: </a:t>
            </a:r>
            <a:r>
              <a:rPr lang="fi-FI" sz="1600">
                <a:solidFill>
                  <a:schemeClr val="dk1"/>
                </a:solidFill>
                <a:latin typeface="Calibri"/>
                <a:ea typeface="Calibri"/>
                <a:cs typeface="Calibri"/>
                <a:sym typeface="Calibri"/>
              </a:rPr>
              <a:t>Liikunta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6FA"/>
        </a:solidFill>
      </p:bgPr>
    </p:bg>
    <p:spTree>
      <p:nvGrpSpPr>
        <p:cNvPr id="185" name="Shape 185"/>
        <p:cNvGrpSpPr/>
        <p:nvPr/>
      </p:nvGrpSpPr>
      <p:grpSpPr>
        <a:xfrm>
          <a:off x="0" y="0"/>
          <a:ext cx="0" cy="0"/>
          <a:chOff x="0" y="0"/>
          <a:chExt cx="0" cy="0"/>
        </a:xfrm>
      </p:grpSpPr>
      <p:sp>
        <p:nvSpPr>
          <p:cNvPr id="186" name="Google Shape;186;p12"/>
          <p:cNvSpPr txBox="1"/>
          <p:nvPr>
            <p:ph type="title"/>
          </p:nvPr>
        </p:nvSpPr>
        <p:spPr>
          <a:xfrm>
            <a:off x="2643030" y="486858"/>
            <a:ext cx="6904302" cy="8798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3. Työpajat: </a:t>
            </a:r>
            <a:r>
              <a:rPr b="1" i="0" lang="fi-FI" sz="2800" u="none" cap="none" strike="noStrike">
                <a:solidFill>
                  <a:schemeClr val="accent5"/>
                </a:solidFill>
                <a:latin typeface="Rockwell"/>
                <a:ea typeface="Rockwell"/>
                <a:cs typeface="Rockwell"/>
                <a:sym typeface="Rockwell"/>
              </a:rPr>
              <a:t>Voiman paikat liikkeessä</a:t>
            </a:r>
            <a:endParaRPr/>
          </a:p>
        </p:txBody>
      </p:sp>
      <p:sp>
        <p:nvSpPr>
          <p:cNvPr id="187" name="Google Shape;187;p12"/>
          <p:cNvSpPr/>
          <p:nvPr/>
        </p:nvSpPr>
        <p:spPr>
          <a:xfrm>
            <a:off x="1534264" y="1371557"/>
            <a:ext cx="8978262" cy="5141951"/>
          </a:xfrm>
          <a:custGeom>
            <a:rect b="b" l="l" r="r" t="t"/>
            <a:pathLst>
              <a:path extrusionOk="0" h="5141951" w="8978262">
                <a:moveTo>
                  <a:pt x="0" y="0"/>
                </a:moveTo>
                <a:cubicBezTo>
                  <a:pt x="1263641" y="124235"/>
                  <a:pt x="5028421" y="-150204"/>
                  <a:pt x="8978262" y="0"/>
                </a:cubicBezTo>
                <a:cubicBezTo>
                  <a:pt x="9091572" y="2022821"/>
                  <a:pt x="8826234" y="2920039"/>
                  <a:pt x="8978262" y="5141951"/>
                </a:cubicBezTo>
                <a:cubicBezTo>
                  <a:pt x="7589432" y="5113191"/>
                  <a:pt x="3853406" y="5171512"/>
                  <a:pt x="0" y="5141951"/>
                </a:cubicBezTo>
                <a:cubicBezTo>
                  <a:pt x="101116" y="3421133"/>
                  <a:pt x="-1037" y="1898656"/>
                  <a:pt x="0" y="0"/>
                </a:cubicBezTo>
                <a:close/>
              </a:path>
            </a:pathLst>
          </a:custGeom>
          <a:noFill/>
          <a:ln cap="flat" cmpd="sng" w="19050">
            <a:solidFill>
              <a:schemeClr val="accent5"/>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E97132"/>
              </a:solidFill>
              <a:latin typeface="Arial"/>
              <a:ea typeface="Arial"/>
              <a:cs typeface="Arial"/>
              <a:sym typeface="Arial"/>
            </a:endParaRPr>
          </a:p>
        </p:txBody>
      </p:sp>
      <p:pic>
        <p:nvPicPr>
          <p:cNvPr id="188" name="Google Shape;188;p12" title="Voimat paikka liikkeessä"/>
          <p:cNvPicPr preferRelativeResize="0"/>
          <p:nvPr/>
        </p:nvPicPr>
        <p:blipFill rotWithShape="1">
          <a:blip r:embed="rId3">
            <a:alphaModFix/>
          </a:blip>
          <a:srcRect b="0" l="0" r="0" t="0"/>
          <a:stretch/>
        </p:blipFill>
        <p:spPr>
          <a:xfrm>
            <a:off x="2087525" y="1891147"/>
            <a:ext cx="7880479" cy="4453627"/>
          </a:xfrm>
          <a:prstGeom prst="rect">
            <a:avLst/>
          </a:prstGeom>
          <a:noFill/>
          <a:ln>
            <a:noFill/>
          </a:ln>
        </p:spPr>
      </p:pic>
      <p:sp>
        <p:nvSpPr>
          <p:cNvPr id="189" name="Google Shape;189;p12"/>
          <p:cNvSpPr txBox="1"/>
          <p:nvPr/>
        </p:nvSpPr>
        <p:spPr>
          <a:xfrm>
            <a:off x="6030151" y="2016981"/>
            <a:ext cx="2743200"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12"/>
          <p:cNvSpPr txBox="1"/>
          <p:nvPr/>
        </p:nvSpPr>
        <p:spPr>
          <a:xfrm>
            <a:off x="4824121" y="1892219"/>
            <a:ext cx="2743200"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12"/>
          <p:cNvSpPr txBox="1"/>
          <p:nvPr/>
        </p:nvSpPr>
        <p:spPr>
          <a:xfrm>
            <a:off x="3790151" y="1523580"/>
            <a:ext cx="48153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i-FI" sz="1800">
                <a:solidFill>
                  <a:schemeClr val="dk1"/>
                </a:solidFill>
                <a:latin typeface="Calibri"/>
                <a:ea typeface="Calibri"/>
                <a:cs typeface="Calibri"/>
                <a:sym typeface="Calibri"/>
              </a:rPr>
              <a:t>Linkki videoon: </a:t>
            </a:r>
            <a:r>
              <a:rPr lang="fi-FI" sz="1800" u="sng">
                <a:solidFill>
                  <a:schemeClr val="dk1"/>
                </a:solidFill>
                <a:latin typeface="Calibri"/>
                <a:ea typeface="Calibri"/>
                <a:cs typeface="Calibri"/>
                <a:sym typeface="Calibri"/>
                <a:hlinkClick r:id="rId4">
                  <a:extLst>
                    <a:ext uri="{A12FA001-AC4F-418D-AE19-62706E023703}">
                      <ahyp:hlinkClr val="tx"/>
                    </a:ext>
                  </a:extLst>
                </a:hlinkClick>
              </a:rPr>
              <a:t>https://youtu.be/QsnD7jvaSr0</a:t>
            </a:r>
            <a:r>
              <a:rPr lang="fi-FI" sz="1800">
                <a:solidFill>
                  <a:schemeClr val="dk1"/>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3"/>
          <p:cNvSpPr/>
          <p:nvPr/>
        </p:nvSpPr>
        <p:spPr>
          <a:xfrm>
            <a:off x="8419920" y="3569062"/>
            <a:ext cx="3200764" cy="157724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 name="Google Shape;197;p13"/>
          <p:cNvSpPr/>
          <p:nvPr/>
        </p:nvSpPr>
        <p:spPr>
          <a:xfrm>
            <a:off x="921719" y="2083398"/>
            <a:ext cx="7120423" cy="4191250"/>
          </a:xfrm>
          <a:custGeom>
            <a:rect b="b" l="l" r="r" t="t"/>
            <a:pathLst>
              <a:path extrusionOk="0" fill="none" h="4191250" w="7120423">
                <a:moveTo>
                  <a:pt x="0" y="0"/>
                </a:moveTo>
                <a:cubicBezTo>
                  <a:pt x="3364281" y="-59067"/>
                  <a:pt x="5838431" y="-129691"/>
                  <a:pt x="7120423" y="0"/>
                </a:cubicBezTo>
                <a:cubicBezTo>
                  <a:pt x="7084745" y="877119"/>
                  <a:pt x="7045877" y="2244483"/>
                  <a:pt x="7120423" y="4191250"/>
                </a:cubicBezTo>
                <a:cubicBezTo>
                  <a:pt x="4149903" y="4322238"/>
                  <a:pt x="1742038" y="4099281"/>
                  <a:pt x="0" y="4191250"/>
                </a:cubicBezTo>
                <a:cubicBezTo>
                  <a:pt x="168807" y="3196136"/>
                  <a:pt x="-137122" y="849499"/>
                  <a:pt x="0" y="0"/>
                </a:cubicBezTo>
                <a:close/>
              </a:path>
              <a:path extrusionOk="0" h="4191250" w="7120423">
                <a:moveTo>
                  <a:pt x="0" y="0"/>
                </a:moveTo>
                <a:cubicBezTo>
                  <a:pt x="3475002" y="124235"/>
                  <a:pt x="5868122" y="-150204"/>
                  <a:pt x="7120423" y="0"/>
                </a:cubicBezTo>
                <a:cubicBezTo>
                  <a:pt x="7233733" y="1017471"/>
                  <a:pt x="6968395" y="3729863"/>
                  <a:pt x="7120423" y="4191250"/>
                </a:cubicBezTo>
                <a:cubicBezTo>
                  <a:pt x="3803518" y="4162490"/>
                  <a:pt x="3499884" y="4220811"/>
                  <a:pt x="0" y="4191250"/>
                </a:cubicBezTo>
                <a:cubicBezTo>
                  <a:pt x="101116" y="2813238"/>
                  <a:pt x="-1037" y="817382"/>
                  <a:pt x="0" y="0"/>
                </a:cubicBezTo>
                <a:close/>
              </a:path>
            </a:pathLst>
          </a:custGeom>
          <a:solidFill>
            <a:schemeClr val="lt1"/>
          </a:solidFill>
          <a:ln cap="flat" cmpd="sng" w="19050">
            <a:solidFill>
              <a:schemeClr val="accent4"/>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0F9ED5"/>
              </a:solidFill>
              <a:latin typeface="Arial"/>
              <a:ea typeface="Arial"/>
              <a:cs typeface="Arial"/>
              <a:sym typeface="Arial"/>
            </a:endParaRPr>
          </a:p>
        </p:txBody>
      </p:sp>
      <p:sp>
        <p:nvSpPr>
          <p:cNvPr id="198" name="Google Shape;198;p13"/>
          <p:cNvSpPr/>
          <p:nvPr/>
        </p:nvSpPr>
        <p:spPr>
          <a:xfrm>
            <a:off x="7499679" y="794327"/>
            <a:ext cx="3809583" cy="2058540"/>
          </a:xfrm>
          <a:custGeom>
            <a:rect b="b" l="l" r="r" t="t"/>
            <a:pathLst>
              <a:path extrusionOk="0" fill="none" h="2058540" w="3809583">
                <a:moveTo>
                  <a:pt x="0" y="1029270"/>
                </a:moveTo>
                <a:cubicBezTo>
                  <a:pt x="-114283" y="313935"/>
                  <a:pt x="765210" y="-78457"/>
                  <a:pt x="1904792" y="0"/>
                </a:cubicBezTo>
                <a:cubicBezTo>
                  <a:pt x="3013798" y="-65054"/>
                  <a:pt x="3841948" y="496595"/>
                  <a:pt x="3809584" y="1029270"/>
                </a:cubicBezTo>
                <a:cubicBezTo>
                  <a:pt x="3676277" y="1653092"/>
                  <a:pt x="3042286" y="1888022"/>
                  <a:pt x="1904792" y="2058540"/>
                </a:cubicBezTo>
                <a:cubicBezTo>
                  <a:pt x="964226" y="2068332"/>
                  <a:pt x="-10677" y="1671062"/>
                  <a:pt x="0" y="1029270"/>
                </a:cubicBezTo>
                <a:close/>
              </a:path>
              <a:path extrusionOk="0" h="2058540" w="3809583">
                <a:moveTo>
                  <a:pt x="0" y="1029270"/>
                </a:moveTo>
                <a:cubicBezTo>
                  <a:pt x="-13404" y="418743"/>
                  <a:pt x="725902" y="10927"/>
                  <a:pt x="1904792" y="0"/>
                </a:cubicBezTo>
                <a:cubicBezTo>
                  <a:pt x="2939165" y="24540"/>
                  <a:pt x="3804094" y="455049"/>
                  <a:pt x="3809584" y="1029270"/>
                </a:cubicBezTo>
                <a:cubicBezTo>
                  <a:pt x="3881197" y="1718777"/>
                  <a:pt x="3064497" y="2087572"/>
                  <a:pt x="1904792" y="2058540"/>
                </a:cubicBezTo>
                <a:cubicBezTo>
                  <a:pt x="778643" y="2110014"/>
                  <a:pt x="-75769" y="1529543"/>
                  <a:pt x="0" y="1029270"/>
                </a:cubicBezTo>
                <a:close/>
              </a:path>
            </a:pathLst>
          </a:custGeom>
          <a:solidFill>
            <a:schemeClr val="lt1"/>
          </a:solidFill>
          <a:ln cap="flat" cmpd="sng" w="1905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25">
              <a:solidFill>
                <a:srgbClr val="E97132"/>
              </a:solidFill>
              <a:latin typeface="Arial"/>
              <a:ea typeface="Arial"/>
              <a:cs typeface="Arial"/>
              <a:sym typeface="Arial"/>
            </a:endParaRPr>
          </a:p>
        </p:txBody>
      </p:sp>
      <p:sp>
        <p:nvSpPr>
          <p:cNvPr id="199" name="Google Shape;199;p13"/>
          <p:cNvSpPr txBox="1"/>
          <p:nvPr>
            <p:ph type="title"/>
          </p:nvPr>
        </p:nvSpPr>
        <p:spPr>
          <a:xfrm>
            <a:off x="917028" y="632578"/>
            <a:ext cx="6256575" cy="14563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3. Työpajat: </a:t>
            </a:r>
            <a:r>
              <a:rPr b="1" i="0" lang="fi-FI" sz="2800" u="none" cap="none" strike="noStrike">
                <a:solidFill>
                  <a:schemeClr val="accent4"/>
                </a:solidFill>
                <a:latin typeface="Rockwell"/>
                <a:ea typeface="Rockwell"/>
                <a:cs typeface="Rockwell"/>
                <a:sym typeface="Rockwell"/>
              </a:rPr>
              <a:t>Runo voiman paikalle</a:t>
            </a:r>
            <a:endParaRPr/>
          </a:p>
        </p:txBody>
      </p:sp>
      <p:sp>
        <p:nvSpPr>
          <p:cNvPr id="200" name="Google Shape;200;p13"/>
          <p:cNvSpPr txBox="1"/>
          <p:nvPr>
            <p:ph idx="1" type="body"/>
          </p:nvPr>
        </p:nvSpPr>
        <p:spPr>
          <a:xfrm>
            <a:off x="1179673" y="2334177"/>
            <a:ext cx="6589330" cy="3280302"/>
          </a:xfrm>
          <a:prstGeom prst="rect">
            <a:avLst/>
          </a:prstGeom>
          <a:noFill/>
          <a:ln>
            <a:noFill/>
          </a:ln>
        </p:spPr>
        <p:txBody>
          <a:bodyPr anchorCtr="0" anchor="t" bIns="28575" lIns="57150" spcFirstLastPara="1" rIns="57150" wrap="square" tIns="28575">
            <a:noAutofit/>
          </a:bodyPr>
          <a:lstStyle/>
          <a:p>
            <a:pPr indent="0" lvl="0" marL="0" marR="0" rtl="0" algn="just">
              <a:lnSpc>
                <a:spcPct val="90000"/>
              </a:lnSpc>
              <a:spcBef>
                <a:spcPts val="0"/>
              </a:spcBef>
              <a:spcAft>
                <a:spcPts val="0"/>
              </a:spcAft>
              <a:buClr>
                <a:schemeClr val="dk1"/>
              </a:buClr>
              <a:buSzPts val="1800"/>
              <a:buFont typeface="Arial"/>
              <a:buNone/>
            </a:pPr>
            <a:r>
              <a:rPr b="0" i="0" lang="fi-FI" sz="1800" u="none" cap="none" strike="noStrike">
                <a:solidFill>
                  <a:schemeClr val="dk1"/>
                </a:solidFill>
                <a:latin typeface="Arial"/>
                <a:ea typeface="Arial"/>
                <a:cs typeface="Arial"/>
                <a:sym typeface="Arial"/>
              </a:rPr>
              <a:t>Tämän työpajan tavoitteena on hahmottaa oman voiman paikan luonnetta luovan kirjoittamisen avulla. </a:t>
            </a:r>
            <a:endParaRPr b="0" i="0" sz="1320" u="none" cap="none" strike="noStrike">
              <a:solidFill>
                <a:schemeClr val="dk1"/>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800"/>
              <a:buFont typeface="Arial"/>
              <a:buNone/>
            </a:pPr>
            <a:r>
              <a:rPr b="0" i="0" lang="fi-FI" sz="1800" u="none" cap="none" strike="noStrike">
                <a:solidFill>
                  <a:schemeClr val="dk1"/>
                </a:solidFill>
                <a:latin typeface="Arial"/>
                <a:ea typeface="Arial"/>
                <a:cs typeface="Arial"/>
                <a:sym typeface="Arial"/>
              </a:rPr>
              <a:t>Seuraavilta sivuilta löytyvät tehtävälomakkeet tulostetaan ja jaetaan oppilaille. Runon kirjoittaminen aloitetaan vastaamalla lomakkeen kysymyksiin lyhyesti (1–2 sanalla), ja vastauksia käytetään oman voiman paikka -runon muodostamiseen. Sanoja voi taivuttaa esimerkiksi omistus- ja paikallissijoissa.</a:t>
            </a:r>
            <a:endParaRPr b="0" i="0" sz="1300" u="none" cap="none" strike="noStrike">
              <a:solidFill>
                <a:schemeClr val="dk1"/>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800"/>
              <a:buFont typeface="Arial"/>
              <a:buNone/>
            </a:pPr>
            <a:r>
              <a:rPr b="0" i="0" lang="fi-FI" sz="1800" u="none" cap="none" strike="noStrike">
                <a:solidFill>
                  <a:schemeClr val="dk1"/>
                </a:solidFill>
                <a:latin typeface="Arial"/>
                <a:ea typeface="Arial"/>
                <a:cs typeface="Arial"/>
                <a:sym typeface="Arial"/>
              </a:rPr>
              <a:t>Loppusointuja ei tarvitse miettiä. Oppilaille voi kertoa, että runoja on monenlaisia ja esimerkiksi rap-sanoituksetkin ovat runoutta.</a:t>
            </a:r>
            <a:endParaRPr b="0" i="0" sz="1320" u="none" cap="none" strike="noStrike">
              <a:solidFill>
                <a:schemeClr val="dk1"/>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800"/>
              <a:buFont typeface="Arial"/>
              <a:buNone/>
            </a:pPr>
            <a:r>
              <a:rPr b="0" i="0" lang="fi-FI" sz="1800" u="none" cap="none" strike="noStrike">
                <a:solidFill>
                  <a:schemeClr val="dk1"/>
                </a:solidFill>
                <a:latin typeface="Arial"/>
                <a:ea typeface="Arial"/>
                <a:cs typeface="Arial"/>
                <a:sym typeface="Arial"/>
              </a:rPr>
              <a:t>Lopuksi oppilaita pyydetään lausumaan runonsa luokalle, pienryhmälle tai parille. Samalla voi kertoa, miltä runon kirjoittaminen tuntui ja miksi kyseinen paikka on itselle voiman paikka.</a:t>
            </a:r>
            <a:endParaRPr/>
          </a:p>
          <a:p>
            <a:pPr indent="0" lvl="0" marL="0" marR="0" rtl="0" algn="just">
              <a:lnSpc>
                <a:spcPct val="90000"/>
              </a:lnSpc>
              <a:spcBef>
                <a:spcPts val="100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201" name="Google Shape;201;p13"/>
          <p:cNvSpPr txBox="1"/>
          <p:nvPr/>
        </p:nvSpPr>
        <p:spPr>
          <a:xfrm>
            <a:off x="8053789" y="1054350"/>
            <a:ext cx="3085798" cy="1535036"/>
          </a:xfrm>
          <a:prstGeom prst="rect">
            <a:avLst/>
          </a:prstGeom>
          <a:noFill/>
          <a:ln>
            <a:noFill/>
          </a:ln>
        </p:spPr>
        <p:txBody>
          <a:bodyPr anchorCtr="0" anchor="t" bIns="28575" lIns="57150" spcFirstLastPara="1" rIns="57150" wrap="square" tIns="28575">
            <a:spAutoFit/>
          </a:bodyPr>
          <a:lstStyle/>
          <a:p>
            <a:pPr indent="0" lvl="0" marL="0" marR="0" rtl="0" algn="l">
              <a:spcBef>
                <a:spcPts val="0"/>
              </a:spcBef>
              <a:spcAft>
                <a:spcPts val="0"/>
              </a:spcAft>
              <a:buNone/>
            </a:pPr>
            <a:r>
              <a:rPr b="1" lang="fi-FI" sz="1600">
                <a:solidFill>
                  <a:schemeClr val="dk1"/>
                </a:solidFill>
                <a:latin typeface="Calibri"/>
                <a:ea typeface="Calibri"/>
                <a:cs typeface="Calibri"/>
                <a:sym typeface="Calibri"/>
              </a:rPr>
              <a:t>Kesto: </a:t>
            </a:r>
            <a:r>
              <a:rPr lang="fi-FI" sz="1600">
                <a:solidFill>
                  <a:schemeClr val="dk1"/>
                </a:solidFill>
                <a:latin typeface="Calibri"/>
                <a:ea typeface="Calibri"/>
                <a:cs typeface="Calibri"/>
                <a:sym typeface="Calibri"/>
              </a:rPr>
              <a:t>45 min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Mitä tarvitaan:</a:t>
            </a:r>
            <a:r>
              <a:rPr lang="fi-FI" sz="1600">
                <a:solidFill>
                  <a:schemeClr val="dk1"/>
                </a:solidFill>
                <a:latin typeface="Calibri"/>
                <a:ea typeface="Calibri"/>
                <a:cs typeface="Calibri"/>
                <a:sym typeface="Calibri"/>
              </a:rPr>
              <a:t> Kirjoitusvälineet ja oheiset tehtävälomakkeet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Kohderyhmä:</a:t>
            </a:r>
            <a:r>
              <a:rPr lang="fi-FI" sz="1600">
                <a:solidFill>
                  <a:schemeClr val="dk1"/>
                </a:solidFill>
                <a:latin typeface="Calibri"/>
                <a:ea typeface="Calibri"/>
                <a:cs typeface="Calibri"/>
                <a:sym typeface="Calibri"/>
              </a:rPr>
              <a:t> 3.–6.-luokkalaiset</a:t>
            </a:r>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Soveltuvat oppiaineet: </a:t>
            </a:r>
            <a:r>
              <a:rPr lang="fi-FI" sz="1600">
                <a:solidFill>
                  <a:schemeClr val="dk1"/>
                </a:solidFill>
                <a:latin typeface="Calibri"/>
                <a:ea typeface="Calibri"/>
                <a:cs typeface="Calibri"/>
                <a:sym typeface="Calibri"/>
              </a:rPr>
              <a:t>Äidinkieli ja kirjallisuus</a:t>
            </a:r>
            <a:endParaRPr/>
          </a:p>
        </p:txBody>
      </p:sp>
      <p:sp>
        <p:nvSpPr>
          <p:cNvPr id="202" name="Google Shape;202;p13"/>
          <p:cNvSpPr txBox="1"/>
          <p:nvPr/>
        </p:nvSpPr>
        <p:spPr>
          <a:xfrm>
            <a:off x="8592213" y="3763615"/>
            <a:ext cx="302110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i-FI" sz="1800">
                <a:solidFill>
                  <a:schemeClr val="lt1"/>
                </a:solidFill>
                <a:latin typeface="Calibri"/>
                <a:ea typeface="Calibri"/>
                <a:cs typeface="Calibri"/>
                <a:sym typeface="Calibri"/>
              </a:rPr>
              <a:t>Vinkki: Paikkoja, kuten kaupunginosia, käsittelevän runouden lukeminen luokalle voi inspiroida kirjoittamista.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idx="1" type="body"/>
          </p:nvPr>
        </p:nvSpPr>
        <p:spPr>
          <a:xfrm rot="-5400000">
            <a:off x="3092963" y="-1250824"/>
            <a:ext cx="6000384" cy="9363272"/>
          </a:xfrm>
          <a:prstGeom prst="rect">
            <a:avLst/>
          </a:prstGeom>
          <a:noFill/>
          <a:ln>
            <a:noFill/>
          </a:ln>
        </p:spPr>
        <p:txBody>
          <a:bodyPr anchorCtr="0" anchor="t" bIns="42200" lIns="84400" spcFirstLastPara="1" rIns="84400" wrap="square" tIns="42200">
            <a:normAutofit/>
          </a:bodyPr>
          <a:lstStyle/>
          <a:p>
            <a:pPr indent="0" lvl="0" marL="0" rtl="0" algn="l">
              <a:lnSpc>
                <a:spcPct val="90000"/>
              </a:lnSpc>
              <a:spcBef>
                <a:spcPts val="0"/>
              </a:spcBef>
              <a:spcAft>
                <a:spcPts val="0"/>
              </a:spcAft>
              <a:buClr>
                <a:schemeClr val="dk1"/>
              </a:buClr>
              <a:buSzPts val="1400"/>
              <a:buNone/>
            </a:pPr>
            <a:r>
              <a:rPr b="1" lang="fi-FI" sz="1400">
                <a:latin typeface="Calibri"/>
                <a:ea typeface="Calibri"/>
                <a:cs typeface="Calibri"/>
                <a:sym typeface="Calibri"/>
              </a:rPr>
              <a:t>Runo voiman paikalle</a:t>
            </a:r>
            <a:endParaRPr/>
          </a:p>
          <a:p>
            <a:pPr indent="0" lvl="0" marL="0" rtl="0" algn="l">
              <a:lnSpc>
                <a:spcPct val="90000"/>
              </a:lnSpc>
              <a:spcBef>
                <a:spcPts val="1000"/>
              </a:spcBef>
              <a:spcAft>
                <a:spcPts val="0"/>
              </a:spcAft>
              <a:buClr>
                <a:schemeClr val="dk1"/>
              </a:buClr>
              <a:buSzPts val="1400"/>
              <a:buNone/>
            </a:pPr>
            <a:r>
              <a:t/>
            </a:r>
            <a:endParaRPr sz="14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rPr lang="fi-FI" sz="1400" u="sng">
                <a:latin typeface="Calibri"/>
                <a:ea typeface="Calibri"/>
                <a:cs typeface="Calibri"/>
                <a:sym typeface="Calibri"/>
              </a:rPr>
              <a:t>Tehtävä 1:</a:t>
            </a:r>
            <a:endParaRPr sz="1400">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Mieti omaa voiman paikkaasi. Vastaa jokaiseen kysymykseen 1-2  sanalla:</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Minkä niminen paikka on?______________________________________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Missä paikka on?_____________________________________________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Miltä paikassa näyttää?________________________________________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Miltä paikassa tuoksuu?________________________________________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Mitä paikassa kuuluu?_________________________________________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Mitä paikassa tehdään?________________________________________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Miltä paikassa tuntuu?_________________________________________</a:t>
            </a:r>
            <a:endParaRPr/>
          </a:p>
          <a:p>
            <a:pPr indent="0" lvl="0" marL="0" rtl="0" algn="l">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Kirjoita voiman paikastasi runo. Käytä runossa ainakin viittä yllä olevista sanoista.</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sz="1400">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sz="1400">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sz="1400">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sz="1400">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sz="1400">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sz="1400">
              <a:latin typeface="Calibri"/>
              <a:ea typeface="Calibri"/>
              <a:cs typeface="Calibri"/>
              <a:sym typeface="Calibri"/>
            </a:endParaRPr>
          </a:p>
          <a:p>
            <a:pPr indent="0" lvl="0" marL="0" rtl="0" algn="l">
              <a:lnSpc>
                <a:spcPct val="150000"/>
              </a:lnSpc>
              <a:spcBef>
                <a:spcPts val="1000"/>
              </a:spcBef>
              <a:spcAft>
                <a:spcPts val="0"/>
              </a:spcAft>
              <a:buClr>
                <a:schemeClr val="dk1"/>
              </a:buClr>
              <a:buSzPts val="1400"/>
              <a:buNone/>
            </a:pPr>
            <a:r>
              <a:t/>
            </a:r>
            <a:endParaRPr sz="1400" u="sng">
              <a:latin typeface="Calibri"/>
              <a:ea typeface="Calibri"/>
              <a:cs typeface="Calibri"/>
              <a:sym typeface="Calibri"/>
            </a:endParaRPr>
          </a:p>
          <a:p>
            <a:pPr indent="0" lvl="0" marL="0" rtl="0" algn="l">
              <a:lnSpc>
                <a:spcPct val="250000"/>
              </a:lnSpc>
              <a:spcBef>
                <a:spcPts val="1000"/>
              </a:spcBef>
              <a:spcAft>
                <a:spcPts val="0"/>
              </a:spcAft>
              <a:buClr>
                <a:schemeClr val="dk1"/>
              </a:buClr>
              <a:buSzPts val="1200"/>
              <a:buNone/>
            </a:pPr>
            <a:r>
              <a:t/>
            </a:r>
            <a:endParaRPr sz="1200" u="sng">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5"/>
          <p:cNvSpPr txBox="1"/>
          <p:nvPr>
            <p:ph idx="1" type="body"/>
          </p:nvPr>
        </p:nvSpPr>
        <p:spPr>
          <a:xfrm rot="-5400000">
            <a:off x="3186542" y="-1157245"/>
            <a:ext cx="6027120" cy="9149378"/>
          </a:xfrm>
          <a:prstGeom prst="rect">
            <a:avLst/>
          </a:prstGeom>
          <a:noFill/>
          <a:ln>
            <a:noFill/>
          </a:ln>
        </p:spPr>
        <p:txBody>
          <a:bodyPr anchorCtr="0" anchor="t" bIns="42200" lIns="84400" spcFirstLastPara="1" rIns="84400" wrap="square" tIns="42200">
            <a:normAutofit/>
          </a:bodyPr>
          <a:lstStyle/>
          <a:p>
            <a:pPr indent="0" lvl="0" marL="0" rtl="0" algn="l">
              <a:lnSpc>
                <a:spcPct val="90000"/>
              </a:lnSpc>
              <a:spcBef>
                <a:spcPts val="0"/>
              </a:spcBef>
              <a:spcAft>
                <a:spcPts val="0"/>
              </a:spcAft>
              <a:buClr>
                <a:schemeClr val="dk1"/>
              </a:buClr>
              <a:buSzPts val="1400"/>
              <a:buNone/>
            </a:pPr>
            <a:r>
              <a:rPr lang="fi-FI" sz="1400" u="sng">
                <a:latin typeface="Calibri"/>
                <a:ea typeface="Calibri"/>
                <a:cs typeface="Calibri"/>
                <a:sym typeface="Calibri"/>
              </a:rPr>
              <a:t>Tehtävä 2:</a:t>
            </a:r>
            <a:endParaRPr sz="1400">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Tässä harjoituksessa kuvitellaan, että omasta voiman paikasta muuttuisi taianomaisesti ihminen tai muu elävä olento. Minkälainen tämä olento olisi? Vastaa jokaiseen kysymykseen 1-2 sanalla:</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Mikä hänen nimensä on?________________________________________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Minkä näköinen hän on?________________________________________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Minkälainen ääni hänellä on?____________________________________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Mistä hän pitää?_______________________________________________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Mistä hän ei pidä?_____________________________________________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Minkälainen luonne hänellä on?__________________________________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Missä hän on taitava___________________________________________</a:t>
            </a:r>
            <a:endParaRPr/>
          </a:p>
          <a:p>
            <a:pPr indent="0" lvl="0" marL="228600" rtl="0" algn="l">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Kirjoita runo tästä mielikuvitusolennosta. Runossa voit esimerkiksi kuvailla tätä olentoa, kertoa hänelle jotakin tai kuvitella itse olevasi hän. Käytä runossa ainakin viittä yllä olevista sanoista.</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a:p>
          <a:p>
            <a:pPr indent="0" lvl="0" marL="0" rtl="0" algn="l">
              <a:lnSpc>
                <a:spcPct val="90000"/>
              </a:lnSpc>
              <a:spcBef>
                <a:spcPts val="1000"/>
              </a:spcBef>
              <a:spcAft>
                <a:spcPts val="0"/>
              </a:spcAft>
              <a:buClr>
                <a:schemeClr val="dk1"/>
              </a:buClr>
              <a:buSzPts val="1400"/>
              <a:buNone/>
            </a:pPr>
            <a:r>
              <a:rPr lang="fi-FI" sz="1400">
                <a:latin typeface="Calibri"/>
                <a:ea typeface="Calibri"/>
                <a:cs typeface="Calibri"/>
                <a:sym typeface="Calibri"/>
              </a:rPr>
              <a:t>___________________________________________________________</a:t>
            </a:r>
            <a:endParaRPr/>
          </a:p>
          <a:p>
            <a:pPr indent="0" lvl="0" marL="0" rtl="0" algn="l">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90000"/>
              </a:lnSpc>
              <a:spcBef>
                <a:spcPts val="1000"/>
              </a:spcBef>
              <a:spcAft>
                <a:spcPts val="0"/>
              </a:spcAft>
              <a:buClr>
                <a:schemeClr val="dk1"/>
              </a:buClr>
              <a:buSzPts val="1400"/>
              <a:buNone/>
            </a:pPr>
            <a:r>
              <a:t/>
            </a:r>
            <a:endParaRPr b="1" sz="1400">
              <a:latin typeface="Calibri"/>
              <a:ea typeface="Calibri"/>
              <a:cs typeface="Calibri"/>
              <a:sym typeface="Calibri"/>
            </a:endParaRPr>
          </a:p>
          <a:p>
            <a:pPr indent="0" lvl="0" marL="0" rtl="0" algn="l">
              <a:lnSpc>
                <a:spcPct val="250000"/>
              </a:lnSpc>
              <a:spcBef>
                <a:spcPts val="1000"/>
              </a:spcBef>
              <a:spcAft>
                <a:spcPts val="0"/>
              </a:spcAft>
              <a:buClr>
                <a:schemeClr val="dk1"/>
              </a:buClr>
              <a:buSzPts val="1200"/>
              <a:buNone/>
            </a:pPr>
            <a:r>
              <a:t/>
            </a:r>
            <a:endParaRPr sz="1200" u="sng">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8FF"/>
        </a:solidFill>
      </p:bgPr>
    </p:bg>
    <p:spTree>
      <p:nvGrpSpPr>
        <p:cNvPr id="216" name="Shape 216"/>
        <p:cNvGrpSpPr/>
        <p:nvPr/>
      </p:nvGrpSpPr>
      <p:grpSpPr>
        <a:xfrm>
          <a:off x="0" y="0"/>
          <a:ext cx="0" cy="0"/>
          <a:chOff x="0" y="0"/>
          <a:chExt cx="0" cy="0"/>
        </a:xfrm>
      </p:grpSpPr>
      <p:sp>
        <p:nvSpPr>
          <p:cNvPr id="217" name="Google Shape;217;p16"/>
          <p:cNvSpPr txBox="1"/>
          <p:nvPr>
            <p:ph type="title"/>
          </p:nvPr>
        </p:nvSpPr>
        <p:spPr>
          <a:xfrm>
            <a:off x="2933975" y="403731"/>
            <a:ext cx="6765758" cy="11292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3. Työpajat: </a:t>
            </a:r>
            <a:r>
              <a:rPr b="1" i="0" lang="fi-FI" sz="2800" u="none" cap="none" strike="noStrike">
                <a:solidFill>
                  <a:schemeClr val="accent4"/>
                </a:solidFill>
                <a:latin typeface="Rockwell"/>
                <a:ea typeface="Rockwell"/>
                <a:cs typeface="Rockwell"/>
                <a:sym typeface="Rockwell"/>
              </a:rPr>
              <a:t>Runo voiman paikalle</a:t>
            </a:r>
            <a:endParaRPr/>
          </a:p>
        </p:txBody>
      </p:sp>
      <p:sp>
        <p:nvSpPr>
          <p:cNvPr id="218" name="Google Shape;218;p16"/>
          <p:cNvSpPr/>
          <p:nvPr/>
        </p:nvSpPr>
        <p:spPr>
          <a:xfrm>
            <a:off x="1839063" y="1371556"/>
            <a:ext cx="8507209" cy="5252790"/>
          </a:xfrm>
          <a:custGeom>
            <a:rect b="b" l="l" r="r" t="t"/>
            <a:pathLst>
              <a:path extrusionOk="0" h="5252790" w="8507209">
                <a:moveTo>
                  <a:pt x="0" y="0"/>
                </a:moveTo>
                <a:cubicBezTo>
                  <a:pt x="1955188" y="124235"/>
                  <a:pt x="5753990" y="-150204"/>
                  <a:pt x="8507209" y="0"/>
                </a:cubicBezTo>
                <a:cubicBezTo>
                  <a:pt x="8620519" y="574508"/>
                  <a:pt x="8355181" y="4143463"/>
                  <a:pt x="8507209" y="5252790"/>
                </a:cubicBezTo>
                <a:cubicBezTo>
                  <a:pt x="5514792" y="5224030"/>
                  <a:pt x="3632912" y="5282351"/>
                  <a:pt x="0" y="5252790"/>
                </a:cubicBezTo>
                <a:cubicBezTo>
                  <a:pt x="101116" y="4617904"/>
                  <a:pt x="-1037" y="755175"/>
                  <a:pt x="0" y="0"/>
                </a:cubicBezTo>
                <a:close/>
              </a:path>
            </a:pathLst>
          </a:custGeom>
          <a:noFill/>
          <a:ln cap="flat" cmpd="sng" w="19050">
            <a:solidFill>
              <a:schemeClr val="accent4"/>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E97132"/>
              </a:solidFill>
              <a:latin typeface="Arial"/>
              <a:ea typeface="Arial"/>
              <a:cs typeface="Arial"/>
              <a:sym typeface="Arial"/>
            </a:endParaRPr>
          </a:p>
        </p:txBody>
      </p:sp>
      <p:pic>
        <p:nvPicPr>
          <p:cNvPr id="219" name="Google Shape;219;p16" title="Runo voiman paikalle"/>
          <p:cNvPicPr preferRelativeResize="0"/>
          <p:nvPr/>
        </p:nvPicPr>
        <p:blipFill rotWithShape="1">
          <a:blip r:embed="rId3">
            <a:alphaModFix/>
          </a:blip>
          <a:srcRect b="0" l="0" r="0" t="0"/>
          <a:stretch/>
        </p:blipFill>
        <p:spPr>
          <a:xfrm>
            <a:off x="2236764" y="1917881"/>
            <a:ext cx="7706205" cy="4427622"/>
          </a:xfrm>
          <a:prstGeom prst="rect">
            <a:avLst/>
          </a:prstGeom>
          <a:noFill/>
          <a:ln>
            <a:noFill/>
          </a:ln>
        </p:spPr>
      </p:pic>
      <p:sp>
        <p:nvSpPr>
          <p:cNvPr id="220" name="Google Shape;220;p16"/>
          <p:cNvSpPr txBox="1"/>
          <p:nvPr/>
        </p:nvSpPr>
        <p:spPr>
          <a:xfrm>
            <a:off x="3932894" y="1538940"/>
            <a:ext cx="47572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i-FI" sz="1800">
                <a:solidFill>
                  <a:schemeClr val="dk1"/>
                </a:solidFill>
                <a:latin typeface="Calibri"/>
                <a:ea typeface="Calibri"/>
                <a:cs typeface="Calibri"/>
                <a:sym typeface="Calibri"/>
              </a:rPr>
              <a:t>Linkki videoon: </a:t>
            </a:r>
            <a:r>
              <a:rPr lang="fi-FI" sz="1800" u="sng">
                <a:solidFill>
                  <a:schemeClr val="dk1"/>
                </a:solidFill>
                <a:latin typeface="Calibri"/>
                <a:ea typeface="Calibri"/>
                <a:cs typeface="Calibri"/>
                <a:sym typeface="Calibri"/>
                <a:hlinkClick r:id="rId4">
                  <a:extLst>
                    <a:ext uri="{A12FA001-AC4F-418D-AE19-62706E023703}">
                      <ahyp:hlinkClr val="tx"/>
                    </a:ext>
                  </a:extLst>
                </a:hlinkClick>
              </a:rPr>
              <a:t>https://youtu.be/F3JVwcW-yyM</a:t>
            </a:r>
            <a:r>
              <a:rPr lang="fi-FI"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7"/>
          <p:cNvSpPr/>
          <p:nvPr/>
        </p:nvSpPr>
        <p:spPr>
          <a:xfrm>
            <a:off x="9795202" y="2847230"/>
            <a:ext cx="2037348" cy="2625557"/>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6" name="Google Shape;226;p17"/>
          <p:cNvSpPr/>
          <p:nvPr/>
        </p:nvSpPr>
        <p:spPr>
          <a:xfrm>
            <a:off x="379038" y="1569994"/>
            <a:ext cx="9142916" cy="4866399"/>
          </a:xfrm>
          <a:custGeom>
            <a:rect b="b" l="l" r="r" t="t"/>
            <a:pathLst>
              <a:path extrusionOk="0" fill="none" h="4866399" w="9142916">
                <a:moveTo>
                  <a:pt x="0" y="0"/>
                </a:moveTo>
                <a:cubicBezTo>
                  <a:pt x="1443854" y="-59067"/>
                  <a:pt x="7704536" y="-129691"/>
                  <a:pt x="9142916" y="0"/>
                </a:cubicBezTo>
                <a:cubicBezTo>
                  <a:pt x="9107238" y="1771735"/>
                  <a:pt x="9068370" y="2612493"/>
                  <a:pt x="9142916" y="4866399"/>
                </a:cubicBezTo>
                <a:cubicBezTo>
                  <a:pt x="5486530" y="4997387"/>
                  <a:pt x="2849220" y="4774430"/>
                  <a:pt x="0" y="4866399"/>
                </a:cubicBezTo>
                <a:cubicBezTo>
                  <a:pt x="168807" y="3219701"/>
                  <a:pt x="-137122" y="1495586"/>
                  <a:pt x="0" y="0"/>
                </a:cubicBezTo>
                <a:close/>
              </a:path>
              <a:path extrusionOk="0" h="4866399" w="9142916">
                <a:moveTo>
                  <a:pt x="0" y="0"/>
                </a:moveTo>
                <a:cubicBezTo>
                  <a:pt x="1554644" y="124235"/>
                  <a:pt x="7917604" y="-150204"/>
                  <a:pt x="9142916" y="0"/>
                </a:cubicBezTo>
                <a:cubicBezTo>
                  <a:pt x="9256226" y="959737"/>
                  <a:pt x="8990888" y="3421296"/>
                  <a:pt x="9142916" y="4866399"/>
                </a:cubicBezTo>
                <a:cubicBezTo>
                  <a:pt x="6716422" y="4837639"/>
                  <a:pt x="3397749" y="4895960"/>
                  <a:pt x="0" y="4866399"/>
                </a:cubicBezTo>
                <a:cubicBezTo>
                  <a:pt x="101116" y="3065002"/>
                  <a:pt x="-1037" y="2206847"/>
                  <a:pt x="0" y="0"/>
                </a:cubicBezTo>
                <a:close/>
              </a:path>
            </a:pathLst>
          </a:custGeom>
          <a:solidFill>
            <a:schemeClr val="lt1"/>
          </a:solidFill>
          <a:ln cap="flat" cmpd="sng" w="19050">
            <a:solidFill>
              <a:srgbClr val="C00000"/>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0F9ED5"/>
              </a:solidFill>
              <a:latin typeface="Arial"/>
              <a:ea typeface="Arial"/>
              <a:cs typeface="Arial"/>
              <a:sym typeface="Arial"/>
            </a:endParaRPr>
          </a:p>
        </p:txBody>
      </p:sp>
      <p:sp>
        <p:nvSpPr>
          <p:cNvPr id="227" name="Google Shape;227;p17"/>
          <p:cNvSpPr/>
          <p:nvPr/>
        </p:nvSpPr>
        <p:spPr>
          <a:xfrm>
            <a:off x="8305811" y="346138"/>
            <a:ext cx="3809583" cy="1785371"/>
          </a:xfrm>
          <a:custGeom>
            <a:rect b="b" l="l" r="r" t="t"/>
            <a:pathLst>
              <a:path extrusionOk="0" fill="none" h="1785371" w="3809583">
                <a:moveTo>
                  <a:pt x="0" y="892686"/>
                </a:moveTo>
                <a:cubicBezTo>
                  <a:pt x="-100034" y="271098"/>
                  <a:pt x="799937" y="-47352"/>
                  <a:pt x="1904792" y="0"/>
                </a:cubicBezTo>
                <a:cubicBezTo>
                  <a:pt x="2984027" y="-31087"/>
                  <a:pt x="3831038" y="423384"/>
                  <a:pt x="3809584" y="892686"/>
                </a:cubicBezTo>
                <a:cubicBezTo>
                  <a:pt x="3760830" y="1405954"/>
                  <a:pt x="3007769" y="1683689"/>
                  <a:pt x="1904792" y="1785372"/>
                </a:cubicBezTo>
                <a:cubicBezTo>
                  <a:pt x="888607" y="1788518"/>
                  <a:pt x="-7578" y="1437759"/>
                  <a:pt x="0" y="892686"/>
                </a:cubicBezTo>
                <a:close/>
              </a:path>
              <a:path extrusionOk="0" h="1785371" w="3809583">
                <a:moveTo>
                  <a:pt x="0" y="892686"/>
                </a:moveTo>
                <a:cubicBezTo>
                  <a:pt x="-13177" y="358304"/>
                  <a:pt x="734804" y="10160"/>
                  <a:pt x="1904792" y="0"/>
                </a:cubicBezTo>
                <a:cubicBezTo>
                  <a:pt x="2905192" y="71868"/>
                  <a:pt x="3789636" y="378701"/>
                  <a:pt x="3809584" y="892686"/>
                </a:cubicBezTo>
                <a:cubicBezTo>
                  <a:pt x="3857894" y="1467368"/>
                  <a:pt x="3033140" y="1805953"/>
                  <a:pt x="1904792" y="1785372"/>
                </a:cubicBezTo>
                <a:cubicBezTo>
                  <a:pt x="807988" y="1816478"/>
                  <a:pt x="-29707" y="1358973"/>
                  <a:pt x="0" y="892686"/>
                </a:cubicBezTo>
                <a:close/>
              </a:path>
            </a:pathLst>
          </a:custGeom>
          <a:solidFill>
            <a:schemeClr val="lt1"/>
          </a:solid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25">
              <a:solidFill>
                <a:srgbClr val="E97132"/>
              </a:solidFill>
              <a:latin typeface="Arial"/>
              <a:ea typeface="Arial"/>
              <a:cs typeface="Arial"/>
              <a:sym typeface="Arial"/>
            </a:endParaRPr>
          </a:p>
        </p:txBody>
      </p:sp>
      <p:sp>
        <p:nvSpPr>
          <p:cNvPr id="228" name="Google Shape;228;p17"/>
          <p:cNvSpPr txBox="1"/>
          <p:nvPr>
            <p:ph type="title"/>
          </p:nvPr>
        </p:nvSpPr>
        <p:spPr>
          <a:xfrm>
            <a:off x="382189" y="417440"/>
            <a:ext cx="7047329" cy="14706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3. Työpajat: </a:t>
            </a:r>
            <a:r>
              <a:rPr b="1" i="0" lang="fi-FI" sz="2800" u="none" cap="none" strike="noStrike">
                <a:solidFill>
                  <a:srgbClr val="C00000"/>
                </a:solidFill>
                <a:latin typeface="Rockwell"/>
                <a:ea typeface="Rockwell"/>
                <a:cs typeface="Rockwell"/>
                <a:sym typeface="Rockwell"/>
              </a:rPr>
              <a:t>Muuttuva voiman paikka</a:t>
            </a:r>
            <a:endParaRPr/>
          </a:p>
        </p:txBody>
      </p:sp>
      <p:sp>
        <p:nvSpPr>
          <p:cNvPr id="229" name="Google Shape;229;p17"/>
          <p:cNvSpPr txBox="1"/>
          <p:nvPr>
            <p:ph idx="1" type="body"/>
          </p:nvPr>
        </p:nvSpPr>
        <p:spPr>
          <a:xfrm>
            <a:off x="564061" y="1720657"/>
            <a:ext cx="8922286" cy="4725615"/>
          </a:xfrm>
          <a:prstGeom prst="rect">
            <a:avLst/>
          </a:prstGeom>
          <a:no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Tämän työpajan tavoitteena on pohtia tutkivan oppimisen kautta omassa voiman                                                 paikassa tapahtuvia muutoksia. Työpaja voidaan aloittaa katsomalla seuraavan                          sivun kuvaparia ja etsimällä kuvista asioita, jotka ovat ajan myötä muuttuneet.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80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Aloitetaan miettimällä, miltä omassa voiman paikassa näyttää. Paperille voi piirtää ja/tai kirjoittaa. Missä voiman paikka sijaitsee? Keitä voiman paikassa on? Mitä voiman paikassa voi tehdä? Minkälaisia asioita tai esineitä voiman paikasta löytyy? Miltä voiman paikassa tuoksuu? Minkälaisia ääniä voiman paikassa kuuluu?</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80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Seuraavaksi mietitään oman voiman paikan menneisyyttä. Miltä siellä on joskus kauan aikaa sitten saattanut näyttää? Ei tarvitse tietää varmasti, vaan voi käyttää mielikuvitusta. Jälleen voi piirtää ja/tai kirjoittaa.</a:t>
            </a:r>
            <a:r>
              <a:rPr b="0" i="0" lang="fi-FI" sz="1800" u="none" cap="none" strike="noStrike">
                <a:solidFill>
                  <a:schemeClr val="dk1"/>
                </a:solidFill>
                <a:latin typeface="Arial"/>
                <a:ea typeface="Arial"/>
                <a:cs typeface="Arial"/>
                <a:sym typeface="Arial"/>
              </a:rPr>
              <a:t> </a:t>
            </a:r>
            <a:r>
              <a:rPr b="0" i="0" lang="fi-FI" sz="1800" u="none" cap="none" strike="noStrike">
                <a:solidFill>
                  <a:schemeClr val="dk1"/>
                </a:solidFill>
                <a:latin typeface="Calibri"/>
                <a:ea typeface="Calibri"/>
                <a:cs typeface="Calibri"/>
                <a:sym typeface="Calibri"/>
              </a:rPr>
              <a:t>Onko paikka ollut samassa kohtaa? Keitä paikassa on käynyt? Mitä paikassa on voinut tehdä? Minkälaisia asioita tai esineitä paikasta on löytynyt? Miltä paikassa on tuoksunut? Minkälaisia ääniä paikassa on kuulunut?</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80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Loppukeskustelussa mietitään, mitkä asiat paikassa ovat muuttuneet menneisyydestä nykypäivään. Entä mitkä asiat saattavat muuttua tulevaisuudessa? Onko joitain asioita, mitkä eivät ole muuttuneet eivätkä tule muuttumaan? </a:t>
            </a:r>
            <a:endParaRPr/>
          </a:p>
          <a:p>
            <a:pPr indent="0" lvl="0" marL="0" marR="0" rtl="0" algn="l">
              <a:lnSpc>
                <a:spcPct val="100000"/>
              </a:lnSpc>
              <a:spcBef>
                <a:spcPts val="8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230" name="Google Shape;230;p17"/>
          <p:cNvSpPr txBox="1"/>
          <p:nvPr/>
        </p:nvSpPr>
        <p:spPr>
          <a:xfrm>
            <a:off x="8935843" y="595820"/>
            <a:ext cx="3085798" cy="1288814"/>
          </a:xfrm>
          <a:prstGeom prst="rect">
            <a:avLst/>
          </a:prstGeom>
          <a:noFill/>
          <a:ln>
            <a:noFill/>
          </a:ln>
        </p:spPr>
        <p:txBody>
          <a:bodyPr anchorCtr="0" anchor="t" bIns="28575" lIns="57150" spcFirstLastPara="1" rIns="57150" wrap="square" tIns="28575">
            <a:spAutoFit/>
          </a:bodyPr>
          <a:lstStyle/>
          <a:p>
            <a:pPr indent="0" lvl="0" marL="0" marR="0" rtl="0" algn="l">
              <a:spcBef>
                <a:spcPts val="0"/>
              </a:spcBef>
              <a:spcAft>
                <a:spcPts val="0"/>
              </a:spcAft>
              <a:buNone/>
            </a:pPr>
            <a:r>
              <a:rPr b="1" lang="fi-FI" sz="1600">
                <a:solidFill>
                  <a:schemeClr val="dk1"/>
                </a:solidFill>
                <a:latin typeface="Calibri"/>
                <a:ea typeface="Calibri"/>
                <a:cs typeface="Calibri"/>
                <a:sym typeface="Calibri"/>
              </a:rPr>
              <a:t>Kesto: </a:t>
            </a:r>
            <a:r>
              <a:rPr lang="fi-FI" sz="1600">
                <a:solidFill>
                  <a:schemeClr val="dk1"/>
                </a:solidFill>
                <a:latin typeface="Calibri"/>
                <a:ea typeface="Calibri"/>
                <a:cs typeface="Calibri"/>
                <a:sym typeface="Calibri"/>
              </a:rPr>
              <a:t>45 min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Mitä tarvitaan:</a:t>
            </a:r>
            <a:r>
              <a:rPr lang="fi-FI" sz="1600">
                <a:solidFill>
                  <a:schemeClr val="dk1"/>
                </a:solidFill>
                <a:latin typeface="Calibri"/>
                <a:ea typeface="Calibri"/>
                <a:cs typeface="Calibri"/>
                <a:sym typeface="Calibri"/>
              </a:rPr>
              <a:t> Paperia ja kyniä</a:t>
            </a:r>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Kohderyhmä:</a:t>
            </a:r>
            <a:r>
              <a:rPr lang="fi-FI" sz="1600">
                <a:solidFill>
                  <a:schemeClr val="dk1"/>
                </a:solidFill>
                <a:latin typeface="Calibri"/>
                <a:ea typeface="Calibri"/>
                <a:cs typeface="Calibri"/>
                <a:sym typeface="Calibri"/>
              </a:rPr>
              <a:t> 5.–6.-luokkalaiset</a:t>
            </a:r>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Soveltuvat oppiaineet: </a:t>
            </a:r>
            <a:r>
              <a:rPr lang="fi-FI" sz="1600">
                <a:solidFill>
                  <a:schemeClr val="dk1"/>
                </a:solidFill>
                <a:latin typeface="Calibri"/>
                <a:ea typeface="Calibri"/>
                <a:cs typeface="Calibri"/>
                <a:sym typeface="Calibri"/>
              </a:rPr>
              <a:t>Historia, kuvataide, ympäristöoppi</a:t>
            </a:r>
            <a:endParaRPr/>
          </a:p>
        </p:txBody>
      </p:sp>
      <p:sp>
        <p:nvSpPr>
          <p:cNvPr id="231" name="Google Shape;231;p17"/>
          <p:cNvSpPr txBox="1"/>
          <p:nvPr/>
        </p:nvSpPr>
        <p:spPr>
          <a:xfrm>
            <a:off x="9853155" y="3007620"/>
            <a:ext cx="198119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i-FI" sz="1800">
                <a:solidFill>
                  <a:schemeClr val="lt1"/>
                </a:solidFill>
                <a:latin typeface="Calibri"/>
                <a:ea typeface="Calibri"/>
                <a:cs typeface="Calibri"/>
                <a:sym typeface="Calibri"/>
              </a:rPr>
              <a:t>Vinkki: Alun pohdintaa varten </a:t>
            </a:r>
            <a:r>
              <a:rPr lang="fi-FI" sz="1800" u="sng">
                <a:solidFill>
                  <a:schemeClr val="lt1"/>
                </a:solidFill>
                <a:latin typeface="Calibri"/>
                <a:ea typeface="Calibri"/>
                <a:cs typeface="Calibri"/>
                <a:sym typeface="Calibri"/>
                <a:hlinkClick r:id="rId3">
                  <a:extLst>
                    <a:ext uri="{A12FA001-AC4F-418D-AE19-62706E023703}">
                      <ahyp:hlinkClr val="tx"/>
                    </a:ext>
                  </a:extLst>
                </a:hlinkClick>
              </a:rPr>
              <a:t>Finna.fi</a:t>
            </a:r>
            <a:r>
              <a:rPr lang="fi-FI" sz="1800">
                <a:solidFill>
                  <a:schemeClr val="lt1"/>
                </a:solidFill>
                <a:latin typeface="Calibri"/>
                <a:ea typeface="Calibri"/>
                <a:cs typeface="Calibri"/>
                <a:sym typeface="Calibri"/>
              </a:rPr>
              <a:t>-hakupalvelusta voi etsiä vanhoja valokuvia oppilaille tutuista paikoista.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18"/>
          <p:cNvSpPr txBox="1"/>
          <p:nvPr>
            <p:ph type="title"/>
          </p:nvPr>
        </p:nvSpPr>
        <p:spPr>
          <a:xfrm>
            <a:off x="1794164" y="326777"/>
            <a:ext cx="8627179" cy="80416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Rockwell"/>
              <a:buNone/>
            </a:pPr>
            <a:r>
              <a:rPr lang="fi-FI" sz="2800">
                <a:latin typeface="Rockwell"/>
                <a:ea typeface="Rockwell"/>
                <a:cs typeface="Rockwell"/>
                <a:sym typeface="Rockwell"/>
              </a:rPr>
              <a:t>Näkymä Sederholmintalolle Senaatintorilta</a:t>
            </a:r>
            <a:endParaRPr sz="2800">
              <a:latin typeface="Rockwell"/>
              <a:ea typeface="Rockwell"/>
              <a:cs typeface="Rockwell"/>
              <a:sym typeface="Rockwell"/>
            </a:endParaRPr>
          </a:p>
        </p:txBody>
      </p:sp>
      <p:pic>
        <p:nvPicPr>
          <p:cNvPr descr="Kuva, joka sisältää kohteen piha-, taivas, mustavalkoinen, ikkuna&#10;&#10;Tekoälyllä luotu sisältö saattaa olla virheellistä." id="237" name="Google Shape;237;p18"/>
          <p:cNvPicPr preferRelativeResize="0"/>
          <p:nvPr/>
        </p:nvPicPr>
        <p:blipFill rotWithShape="1">
          <a:blip r:embed="rId3">
            <a:alphaModFix/>
          </a:blip>
          <a:srcRect b="-1" l="6194" r="6059" t="0"/>
          <a:stretch/>
        </p:blipFill>
        <p:spPr>
          <a:xfrm>
            <a:off x="138535" y="1136083"/>
            <a:ext cx="5818910" cy="5072115"/>
          </a:xfrm>
          <a:prstGeom prst="rect">
            <a:avLst/>
          </a:prstGeom>
          <a:noFill/>
          <a:ln>
            <a:noFill/>
          </a:ln>
        </p:spPr>
      </p:pic>
      <p:pic>
        <p:nvPicPr>
          <p:cNvPr descr="Kuva, joka sisältää kohteen piha-, taivas, rakennus, mukulakivi&#10;&#10;Tekoälyllä luotu sisältö saattaa olla virheellistä." id="238" name="Google Shape;238;p18"/>
          <p:cNvPicPr preferRelativeResize="0"/>
          <p:nvPr>
            <p:ph idx="1" type="body"/>
          </p:nvPr>
        </p:nvPicPr>
        <p:blipFill rotWithShape="1">
          <a:blip r:embed="rId4">
            <a:alphaModFix/>
          </a:blip>
          <a:srcRect b="36926" l="11667" r="3754" t="31006"/>
          <a:stretch/>
        </p:blipFill>
        <p:spPr>
          <a:xfrm>
            <a:off x="6101131" y="1174339"/>
            <a:ext cx="5918841" cy="5034510"/>
          </a:xfrm>
          <a:prstGeom prst="rect">
            <a:avLst/>
          </a:prstGeom>
          <a:noFill/>
          <a:ln>
            <a:noFill/>
          </a:ln>
        </p:spPr>
      </p:pic>
      <p:sp>
        <p:nvSpPr>
          <p:cNvPr id="239" name="Google Shape;239;p18"/>
          <p:cNvSpPr txBox="1"/>
          <p:nvPr/>
        </p:nvSpPr>
        <p:spPr>
          <a:xfrm>
            <a:off x="2557545" y="6293647"/>
            <a:ext cx="9773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i-FI" sz="1800">
                <a:solidFill>
                  <a:schemeClr val="dk1"/>
                </a:solidFill>
                <a:latin typeface="Calibri"/>
                <a:ea typeface="Calibri"/>
                <a:cs typeface="Calibri"/>
                <a:sym typeface="Calibri"/>
              </a:rPr>
              <a:t>1891</a:t>
            </a:r>
            <a:endParaRPr/>
          </a:p>
        </p:txBody>
      </p:sp>
      <p:sp>
        <p:nvSpPr>
          <p:cNvPr id="240" name="Google Shape;240;p18"/>
          <p:cNvSpPr txBox="1"/>
          <p:nvPr/>
        </p:nvSpPr>
        <p:spPr>
          <a:xfrm>
            <a:off x="7701100" y="6293670"/>
            <a:ext cx="2743200"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i-FI" sz="1800">
                <a:solidFill>
                  <a:schemeClr val="dk1"/>
                </a:solidFill>
                <a:latin typeface="Calibri"/>
                <a:ea typeface="Calibri"/>
                <a:cs typeface="Calibri"/>
                <a:sym typeface="Calibri"/>
              </a:rPr>
              <a:t>2025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EB"/>
        </a:solidFill>
      </p:bgPr>
    </p:bg>
    <p:spTree>
      <p:nvGrpSpPr>
        <p:cNvPr id="244" name="Shape 244"/>
        <p:cNvGrpSpPr/>
        <p:nvPr/>
      </p:nvGrpSpPr>
      <p:grpSpPr>
        <a:xfrm>
          <a:off x="0" y="0"/>
          <a:ext cx="0" cy="0"/>
          <a:chOff x="0" y="0"/>
          <a:chExt cx="0" cy="0"/>
        </a:xfrm>
      </p:grpSpPr>
      <p:sp>
        <p:nvSpPr>
          <p:cNvPr id="245" name="Google Shape;245;p19"/>
          <p:cNvSpPr txBox="1"/>
          <p:nvPr>
            <p:ph type="title"/>
          </p:nvPr>
        </p:nvSpPr>
        <p:spPr>
          <a:xfrm>
            <a:off x="2892411" y="269561"/>
            <a:ext cx="6765758" cy="11292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3. Työpajat: </a:t>
            </a:r>
            <a:r>
              <a:rPr b="1" i="0" lang="fi-FI" sz="2800" u="none" cap="none" strike="noStrike">
                <a:solidFill>
                  <a:srgbClr val="C00000"/>
                </a:solidFill>
                <a:latin typeface="Rockwell"/>
                <a:ea typeface="Rockwell"/>
                <a:cs typeface="Rockwell"/>
                <a:sym typeface="Rockwell"/>
              </a:rPr>
              <a:t>Muuttuva voiman paikka</a:t>
            </a:r>
            <a:endParaRPr/>
          </a:p>
        </p:txBody>
      </p:sp>
      <p:sp>
        <p:nvSpPr>
          <p:cNvPr id="246" name="Google Shape;246;p19"/>
          <p:cNvSpPr/>
          <p:nvPr/>
        </p:nvSpPr>
        <p:spPr>
          <a:xfrm>
            <a:off x="1792396" y="1230338"/>
            <a:ext cx="8627767" cy="5185218"/>
          </a:xfrm>
          <a:custGeom>
            <a:rect b="b" l="l" r="r" t="t"/>
            <a:pathLst>
              <a:path extrusionOk="0" h="5185218" w="8627767">
                <a:moveTo>
                  <a:pt x="0" y="0"/>
                </a:moveTo>
                <a:cubicBezTo>
                  <a:pt x="2489332" y="124235"/>
                  <a:pt x="4493441" y="-150204"/>
                  <a:pt x="8627767" y="0"/>
                </a:cubicBezTo>
                <a:cubicBezTo>
                  <a:pt x="8741077" y="967857"/>
                  <a:pt x="8475739" y="4501165"/>
                  <a:pt x="8627767" y="5185218"/>
                </a:cubicBezTo>
                <a:cubicBezTo>
                  <a:pt x="7363466" y="5156458"/>
                  <a:pt x="2978210" y="5214779"/>
                  <a:pt x="0" y="5185218"/>
                </a:cubicBezTo>
                <a:cubicBezTo>
                  <a:pt x="101116" y="2690299"/>
                  <a:pt x="-1037" y="1697089"/>
                  <a:pt x="0" y="0"/>
                </a:cubicBezTo>
                <a:close/>
              </a:path>
            </a:pathLst>
          </a:custGeom>
          <a:noFill/>
          <a:ln cap="flat" cmpd="sng" w="19050">
            <a:solidFill>
              <a:srgbClr val="C00000"/>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E97132"/>
              </a:solidFill>
              <a:latin typeface="Arial"/>
              <a:ea typeface="Arial"/>
              <a:cs typeface="Arial"/>
              <a:sym typeface="Arial"/>
            </a:endParaRPr>
          </a:p>
        </p:txBody>
      </p:sp>
      <p:pic>
        <p:nvPicPr>
          <p:cNvPr id="247" name="Google Shape;247;p19" title="Muuttuva voiman paikka"/>
          <p:cNvPicPr preferRelativeResize="0"/>
          <p:nvPr/>
        </p:nvPicPr>
        <p:blipFill rotWithShape="1">
          <a:blip r:embed="rId3">
            <a:alphaModFix/>
          </a:blip>
          <a:srcRect b="0" l="0" r="0" t="0"/>
          <a:stretch/>
        </p:blipFill>
        <p:spPr>
          <a:xfrm>
            <a:off x="2340309" y="1788573"/>
            <a:ext cx="7526339" cy="4371231"/>
          </a:xfrm>
          <a:prstGeom prst="rect">
            <a:avLst/>
          </a:prstGeom>
          <a:noFill/>
          <a:ln>
            <a:noFill/>
          </a:ln>
        </p:spPr>
      </p:pic>
      <p:sp>
        <p:nvSpPr>
          <p:cNvPr id="248" name="Google Shape;248;p19"/>
          <p:cNvSpPr txBox="1"/>
          <p:nvPr/>
        </p:nvSpPr>
        <p:spPr>
          <a:xfrm>
            <a:off x="3210315" y="1353242"/>
            <a:ext cx="577734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i-FI" sz="1800">
                <a:solidFill>
                  <a:schemeClr val="dk1"/>
                </a:solidFill>
                <a:latin typeface="Calibri"/>
                <a:ea typeface="Calibri"/>
                <a:cs typeface="Calibri"/>
                <a:sym typeface="Calibri"/>
              </a:rPr>
              <a:t>Linkki videoon: </a:t>
            </a:r>
            <a:r>
              <a:rPr lang="fi-FI" sz="1800" u="sng">
                <a:solidFill>
                  <a:schemeClr val="dk1"/>
                </a:solidFill>
                <a:latin typeface="Calibri"/>
                <a:ea typeface="Calibri"/>
                <a:cs typeface="Calibri"/>
                <a:sym typeface="Calibri"/>
                <a:hlinkClick r:id="rId4">
                  <a:extLst>
                    <a:ext uri="{A12FA001-AC4F-418D-AE19-62706E023703}">
                      <ahyp:hlinkClr val="tx"/>
                    </a:ext>
                  </a:extLst>
                </a:hlinkClick>
              </a:rPr>
              <a:t>https://youtu.be/FKBFP7mE-zo</a:t>
            </a:r>
            <a:r>
              <a:rPr lang="fi-FI" sz="1800">
                <a:solidFill>
                  <a:schemeClr val="dk1"/>
                </a:solidFill>
                <a:latin typeface="Calibri"/>
                <a:ea typeface="Calibri"/>
                <a:cs typeface="Calibri"/>
                <a:sym typeface="Calibri"/>
              </a:rPr>
              <a:t> </a:t>
            </a: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F2CF"/>
        </a:solidFill>
      </p:bgPr>
    </p:bg>
    <p:spTree>
      <p:nvGrpSpPr>
        <p:cNvPr id="92" name="Shape 92"/>
        <p:cNvGrpSpPr/>
        <p:nvPr/>
      </p:nvGrpSpPr>
      <p:grpSpPr>
        <a:xfrm>
          <a:off x="0" y="0"/>
          <a:ext cx="0" cy="0"/>
          <a:chOff x="0" y="0"/>
          <a:chExt cx="0" cy="0"/>
        </a:xfrm>
      </p:grpSpPr>
      <p:sp>
        <p:nvSpPr>
          <p:cNvPr id="93" name="Google Shape;93;p2"/>
          <p:cNvSpPr/>
          <p:nvPr/>
        </p:nvSpPr>
        <p:spPr>
          <a:xfrm>
            <a:off x="681333" y="1513490"/>
            <a:ext cx="4105911" cy="4814807"/>
          </a:xfrm>
          <a:custGeom>
            <a:rect b="b" l="l" r="r" t="t"/>
            <a:pathLst>
              <a:path extrusionOk="0" h="4814807" w="4105911">
                <a:moveTo>
                  <a:pt x="0" y="0"/>
                </a:moveTo>
                <a:cubicBezTo>
                  <a:pt x="1455292" y="124235"/>
                  <a:pt x="2723782" y="-150204"/>
                  <a:pt x="4105911" y="0"/>
                </a:cubicBezTo>
                <a:cubicBezTo>
                  <a:pt x="4219221" y="2292464"/>
                  <a:pt x="3953883" y="3893446"/>
                  <a:pt x="4105911" y="4814807"/>
                </a:cubicBezTo>
                <a:cubicBezTo>
                  <a:pt x="2087384" y="4786047"/>
                  <a:pt x="1964645" y="4844368"/>
                  <a:pt x="0" y="4814807"/>
                </a:cubicBezTo>
                <a:cubicBezTo>
                  <a:pt x="101116" y="2622741"/>
                  <a:pt x="-1037" y="1498439"/>
                  <a:pt x="0" y="0"/>
                </a:cubicBezTo>
                <a:close/>
              </a:path>
            </a:pathLst>
          </a:custGeom>
          <a:noFill/>
          <a:ln cap="flat" cmpd="sng" w="19050">
            <a:solidFill>
              <a:schemeClr val="accent3"/>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b="0" i="0" sz="825" u="none" cap="none" strike="noStrike">
              <a:solidFill>
                <a:srgbClr val="E6839F"/>
              </a:solidFill>
              <a:latin typeface="Arial"/>
              <a:ea typeface="Arial"/>
              <a:cs typeface="Arial"/>
              <a:sym typeface="Arial"/>
            </a:endParaRPr>
          </a:p>
        </p:txBody>
      </p:sp>
      <p:sp>
        <p:nvSpPr>
          <p:cNvPr id="94" name="Google Shape;94;p2"/>
          <p:cNvSpPr txBox="1"/>
          <p:nvPr>
            <p:ph type="title"/>
          </p:nvPr>
        </p:nvSpPr>
        <p:spPr>
          <a:xfrm>
            <a:off x="684893" y="603039"/>
            <a:ext cx="1929246" cy="90758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Font typeface="Rockwell"/>
              <a:buNone/>
            </a:pPr>
            <a:r>
              <a:rPr b="1" i="0" lang="fi-FI" sz="2800" u="none" cap="none" strike="noStrike">
                <a:solidFill>
                  <a:schemeClr val="accent3"/>
                </a:solidFill>
                <a:latin typeface="Rockwell"/>
                <a:ea typeface="Rockwell"/>
                <a:cs typeface="Rockwell"/>
                <a:sym typeface="Rockwell"/>
              </a:rPr>
              <a:t>Sisällys</a:t>
            </a:r>
            <a:endParaRPr/>
          </a:p>
        </p:txBody>
      </p:sp>
      <p:sp>
        <p:nvSpPr>
          <p:cNvPr id="95" name="Google Shape;95;p2"/>
          <p:cNvSpPr txBox="1"/>
          <p:nvPr>
            <p:ph idx="1" type="body"/>
          </p:nvPr>
        </p:nvSpPr>
        <p:spPr>
          <a:xfrm>
            <a:off x="983115" y="1728823"/>
            <a:ext cx="3516706" cy="4540820"/>
          </a:xfrm>
          <a:prstGeom prst="rect">
            <a:avLst/>
          </a:prstGeom>
          <a:noFill/>
          <a:ln>
            <a:noFill/>
          </a:ln>
        </p:spPr>
        <p:txBody>
          <a:bodyPr anchorCtr="0" anchor="t" bIns="28575" lIns="57150" spcFirstLastPara="1" rIns="57150" wrap="square" tIns="28575">
            <a:noAutofit/>
          </a:bodyPr>
          <a:lstStyle/>
          <a:p>
            <a:pPr indent="-321310" lvl="0" marL="32131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Johdanto</a:t>
            </a:r>
            <a:endParaRPr b="0" i="0" sz="1320" u="none" cap="none" strike="noStrike">
              <a:solidFill>
                <a:schemeClr val="dk1"/>
              </a:solidFill>
              <a:latin typeface="Arial"/>
              <a:ea typeface="Arial"/>
              <a:cs typeface="Arial"/>
              <a:sym typeface="Arial"/>
            </a:endParaRPr>
          </a:p>
          <a:p>
            <a:pPr indent="-321310" lvl="0" marL="321310" marR="0" rtl="0" algn="l">
              <a:lnSpc>
                <a:spcPct val="100000"/>
              </a:lnSpc>
              <a:spcBef>
                <a:spcPts val="100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Keskittymisharjoitus</a:t>
            </a:r>
            <a:endParaRPr/>
          </a:p>
          <a:p>
            <a:pPr indent="-321310" lvl="0" marL="321310" marR="0" rtl="0" algn="l">
              <a:lnSpc>
                <a:spcPct val="100000"/>
              </a:lnSpc>
              <a:spcBef>
                <a:spcPts val="100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Työpajat</a:t>
            </a:r>
            <a:endParaRPr b="0" i="0" sz="1800" u="none" cap="none" strike="noStrike">
              <a:solidFill>
                <a:srgbClr val="12511B"/>
              </a:solidFill>
              <a:latin typeface="Calibri"/>
              <a:ea typeface="Calibri"/>
              <a:cs typeface="Calibri"/>
              <a:sym typeface="Calibri"/>
            </a:endParaRPr>
          </a:p>
          <a:p>
            <a:pPr indent="-321310" lvl="1" marL="607060" marR="0" rtl="0" algn="l">
              <a:lnSpc>
                <a:spcPct val="100000"/>
              </a:lnSpc>
              <a:spcBef>
                <a:spcPts val="500"/>
              </a:spcBef>
              <a:spcAft>
                <a:spcPts val="0"/>
              </a:spcAft>
              <a:buClr>
                <a:schemeClr val="accent3"/>
              </a:buClr>
              <a:buSzPts val="1800"/>
              <a:buFont typeface="Arial"/>
              <a:buAutoNum type="arabicPeriod"/>
            </a:pPr>
            <a:r>
              <a:rPr b="0" i="0" lang="fi-FI" sz="1800" u="sng" cap="none" strike="noStrike">
                <a:solidFill>
                  <a:schemeClr val="accent3"/>
                </a:solidFill>
                <a:latin typeface="Calibri"/>
                <a:ea typeface="Calibri"/>
                <a:cs typeface="Calibri"/>
                <a:sym typeface="Calibri"/>
                <a:hlinkClick action="ppaction://hlinksldjump" r:id="rId3">
                  <a:extLst>
                    <a:ext uri="{A12FA001-AC4F-418D-AE19-62706E023703}">
                      <ahyp:hlinkClr val="tx"/>
                    </a:ext>
                  </a:extLst>
                </a:hlinkClick>
              </a:rPr>
              <a:t>Voiman paikka kartalle</a:t>
            </a:r>
            <a:r>
              <a:rPr b="0" i="0" lang="fi-FI" sz="1800" u="none" cap="none" strike="noStrike">
                <a:solidFill>
                  <a:schemeClr val="accent3"/>
                </a:solidFill>
                <a:latin typeface="Calibri"/>
                <a:ea typeface="Calibri"/>
                <a:cs typeface="Calibri"/>
                <a:sym typeface="Calibri"/>
              </a:rPr>
              <a:t> </a:t>
            </a:r>
            <a:endParaRPr b="0" i="0" sz="1800" u="none" cap="none" strike="noStrike">
              <a:solidFill>
                <a:schemeClr val="accent3"/>
              </a:solidFill>
              <a:latin typeface="Calibri"/>
              <a:ea typeface="Calibri"/>
              <a:cs typeface="Calibri"/>
              <a:sym typeface="Calibri"/>
            </a:endParaRPr>
          </a:p>
          <a:p>
            <a:pPr indent="-321310" lvl="1" marL="607060" marR="0" rtl="0" algn="l">
              <a:lnSpc>
                <a:spcPct val="100000"/>
              </a:lnSpc>
              <a:spcBef>
                <a:spcPts val="500"/>
              </a:spcBef>
              <a:spcAft>
                <a:spcPts val="0"/>
              </a:spcAft>
              <a:buClr>
                <a:schemeClr val="accent3"/>
              </a:buClr>
              <a:buSzPts val="1800"/>
              <a:buFont typeface="Arial"/>
              <a:buAutoNum type="arabicPeriod"/>
            </a:pPr>
            <a:r>
              <a:rPr b="0" i="0" lang="fi-FI" sz="1800" u="sng" cap="none" strike="noStrike">
                <a:solidFill>
                  <a:schemeClr val="accent3"/>
                </a:solidFill>
                <a:latin typeface="Calibri"/>
                <a:ea typeface="Calibri"/>
                <a:cs typeface="Calibri"/>
                <a:sym typeface="Calibri"/>
                <a:hlinkClick action="ppaction://hlinksldjump" r:id="rId4">
                  <a:extLst>
                    <a:ext uri="{A12FA001-AC4F-418D-AE19-62706E023703}">
                      <ahyp:hlinkClr val="tx"/>
                    </a:ext>
                  </a:extLst>
                </a:hlinkClick>
              </a:rPr>
              <a:t>Tunne voiman paikkasi</a:t>
            </a:r>
            <a:r>
              <a:rPr b="0" i="0" lang="fi-FI" sz="1800" u="none" cap="none" strike="noStrike">
                <a:solidFill>
                  <a:schemeClr val="accent3"/>
                </a:solidFill>
                <a:latin typeface="Calibri"/>
                <a:ea typeface="Calibri"/>
                <a:cs typeface="Calibri"/>
                <a:sym typeface="Calibri"/>
              </a:rPr>
              <a:t> </a:t>
            </a:r>
            <a:endParaRPr/>
          </a:p>
          <a:p>
            <a:pPr indent="-321310" lvl="1" marL="607060" marR="0" rtl="0" algn="l">
              <a:lnSpc>
                <a:spcPct val="100000"/>
              </a:lnSpc>
              <a:spcBef>
                <a:spcPts val="500"/>
              </a:spcBef>
              <a:spcAft>
                <a:spcPts val="0"/>
              </a:spcAft>
              <a:buClr>
                <a:schemeClr val="accent3"/>
              </a:buClr>
              <a:buSzPts val="1800"/>
              <a:buFont typeface="Arial"/>
              <a:buAutoNum type="arabicPeriod"/>
            </a:pPr>
            <a:r>
              <a:rPr b="0" i="0" lang="fi-FI" sz="1800" u="sng" cap="none" strike="noStrike">
                <a:solidFill>
                  <a:schemeClr val="accent3"/>
                </a:solidFill>
                <a:latin typeface="Calibri"/>
                <a:ea typeface="Calibri"/>
                <a:cs typeface="Calibri"/>
                <a:sym typeface="Calibri"/>
                <a:hlinkClick action="ppaction://hlinksldjump" r:id="rId5">
                  <a:extLst>
                    <a:ext uri="{A12FA001-AC4F-418D-AE19-62706E023703}">
                      <ahyp:hlinkClr val="tx"/>
                    </a:ext>
                  </a:extLst>
                </a:hlinkClick>
              </a:rPr>
              <a:t>Voiman paikat liikkeessä</a:t>
            </a:r>
            <a:r>
              <a:rPr b="0" i="0" lang="fi-FI" sz="1800" u="none" cap="none" strike="noStrike">
                <a:solidFill>
                  <a:schemeClr val="accent3"/>
                </a:solidFill>
                <a:latin typeface="Calibri"/>
                <a:ea typeface="Calibri"/>
                <a:cs typeface="Calibri"/>
                <a:sym typeface="Calibri"/>
              </a:rPr>
              <a:t> </a:t>
            </a:r>
            <a:endParaRPr/>
          </a:p>
          <a:p>
            <a:pPr indent="-321310" lvl="1" marL="607060" marR="0" rtl="0" algn="l">
              <a:lnSpc>
                <a:spcPct val="100000"/>
              </a:lnSpc>
              <a:spcBef>
                <a:spcPts val="500"/>
              </a:spcBef>
              <a:spcAft>
                <a:spcPts val="0"/>
              </a:spcAft>
              <a:buClr>
                <a:schemeClr val="accent3"/>
              </a:buClr>
              <a:buSzPts val="1800"/>
              <a:buFont typeface="Arial"/>
              <a:buAutoNum type="arabicPeriod"/>
            </a:pPr>
            <a:r>
              <a:rPr b="0" i="0" lang="fi-FI" sz="1800" u="sng" cap="none" strike="noStrike">
                <a:solidFill>
                  <a:schemeClr val="accent3"/>
                </a:solidFill>
                <a:latin typeface="Calibri"/>
                <a:ea typeface="Calibri"/>
                <a:cs typeface="Calibri"/>
                <a:sym typeface="Calibri"/>
                <a:hlinkClick action="ppaction://hlinksldjump" r:id="rId6">
                  <a:extLst>
                    <a:ext uri="{A12FA001-AC4F-418D-AE19-62706E023703}">
                      <ahyp:hlinkClr val="tx"/>
                    </a:ext>
                  </a:extLst>
                </a:hlinkClick>
              </a:rPr>
              <a:t>Runo voiman paikalle</a:t>
            </a:r>
            <a:r>
              <a:rPr b="0" i="0" lang="fi-FI" sz="1800" u="none" cap="none" strike="noStrike">
                <a:solidFill>
                  <a:schemeClr val="accent3"/>
                </a:solidFill>
                <a:latin typeface="Calibri"/>
                <a:ea typeface="Calibri"/>
                <a:cs typeface="Calibri"/>
                <a:sym typeface="Calibri"/>
              </a:rPr>
              <a:t> </a:t>
            </a:r>
            <a:endParaRPr/>
          </a:p>
          <a:p>
            <a:pPr indent="-321310" lvl="1" marL="607060" marR="0" rtl="0" algn="l">
              <a:lnSpc>
                <a:spcPct val="100000"/>
              </a:lnSpc>
              <a:spcBef>
                <a:spcPts val="500"/>
              </a:spcBef>
              <a:spcAft>
                <a:spcPts val="0"/>
              </a:spcAft>
              <a:buClr>
                <a:schemeClr val="accent3"/>
              </a:buClr>
              <a:buSzPts val="1800"/>
              <a:buFont typeface="Arial"/>
              <a:buAutoNum type="arabicPeriod"/>
            </a:pPr>
            <a:r>
              <a:rPr b="0" i="0" lang="fi-FI" sz="1800" u="sng" cap="none" strike="noStrike">
                <a:solidFill>
                  <a:schemeClr val="accent3"/>
                </a:solidFill>
                <a:latin typeface="Calibri"/>
                <a:ea typeface="Calibri"/>
                <a:cs typeface="Calibri"/>
                <a:sym typeface="Calibri"/>
                <a:hlinkClick action="ppaction://hlinksldjump" r:id="rId7">
                  <a:extLst>
                    <a:ext uri="{A12FA001-AC4F-418D-AE19-62706E023703}">
                      <ahyp:hlinkClr val="tx"/>
                    </a:ext>
                  </a:extLst>
                </a:hlinkClick>
              </a:rPr>
              <a:t>Muuttuva voiman </a:t>
            </a:r>
            <a:r>
              <a:rPr b="0" i="0" lang="fi-FI" sz="1800" u="none" cap="none" strike="noStrike">
                <a:solidFill>
                  <a:schemeClr val="accent3"/>
                </a:solidFill>
                <a:latin typeface="Calibri"/>
                <a:ea typeface="Calibri"/>
                <a:cs typeface="Calibri"/>
                <a:sym typeface="Calibri"/>
              </a:rPr>
              <a:t>paikka</a:t>
            </a:r>
            <a:endParaRPr b="0" i="0" sz="1800" u="none" cap="none" strike="noStrike">
              <a:solidFill>
                <a:schemeClr val="accent3"/>
              </a:solidFill>
              <a:latin typeface="Calibri"/>
              <a:ea typeface="Calibri"/>
              <a:cs typeface="Calibri"/>
              <a:sym typeface="Calibri"/>
            </a:endParaRPr>
          </a:p>
          <a:p>
            <a:pPr indent="-321310" lvl="0" marL="321310" marR="0" rtl="0" algn="l">
              <a:lnSpc>
                <a:spcPct val="100000"/>
              </a:lnSpc>
              <a:spcBef>
                <a:spcPts val="1000"/>
              </a:spcBef>
              <a:spcAft>
                <a:spcPts val="0"/>
              </a:spcAft>
              <a:buClr>
                <a:srgbClr val="000000"/>
              </a:buClr>
              <a:buSzPts val="1800"/>
              <a:buFont typeface="Arial"/>
              <a:buAutoNum type="arabicPeriod"/>
            </a:pPr>
            <a:r>
              <a:rPr b="0" i="0" lang="fi-FI" sz="1800" u="none" cap="none" strike="noStrike">
                <a:solidFill>
                  <a:srgbClr val="000000"/>
                </a:solidFill>
                <a:latin typeface="Calibri"/>
                <a:ea typeface="Calibri"/>
                <a:cs typeface="Calibri"/>
                <a:sym typeface="Calibri"/>
              </a:rPr>
              <a:t>Kotitehtäviä</a:t>
            </a:r>
            <a:endParaRPr/>
          </a:p>
          <a:p>
            <a:pPr indent="-321310" lvl="1" marL="655955" marR="0" rtl="0" algn="l">
              <a:lnSpc>
                <a:spcPct val="100000"/>
              </a:lnSpc>
              <a:spcBef>
                <a:spcPts val="500"/>
              </a:spcBef>
              <a:spcAft>
                <a:spcPts val="0"/>
              </a:spcAft>
              <a:buClr>
                <a:schemeClr val="accent3"/>
              </a:buClr>
              <a:buSzPts val="1800"/>
              <a:buFont typeface="Arial"/>
              <a:buAutoNum type="arabicPeriod"/>
            </a:pPr>
            <a:r>
              <a:rPr b="0" i="0" lang="fi-FI" sz="1800" u="sng" cap="none" strike="noStrike">
                <a:solidFill>
                  <a:schemeClr val="accent3"/>
                </a:solidFill>
                <a:latin typeface="Calibri"/>
                <a:ea typeface="Calibri"/>
                <a:cs typeface="Calibri"/>
                <a:sym typeface="Calibri"/>
                <a:hlinkClick action="ppaction://hlinksldjump" r:id="rId8">
                  <a:extLst>
                    <a:ext uri="{A12FA001-AC4F-418D-AE19-62706E023703}">
                      <ahyp:hlinkClr val="tx"/>
                    </a:ext>
                  </a:extLst>
                </a:hlinkClick>
              </a:rPr>
              <a:t>Analyysi</a:t>
            </a:r>
            <a:endParaRPr/>
          </a:p>
          <a:p>
            <a:pPr indent="-321310" lvl="1" marL="655955" marR="0" rtl="0" algn="l">
              <a:lnSpc>
                <a:spcPct val="100000"/>
              </a:lnSpc>
              <a:spcBef>
                <a:spcPts val="500"/>
              </a:spcBef>
              <a:spcAft>
                <a:spcPts val="0"/>
              </a:spcAft>
              <a:buClr>
                <a:schemeClr val="accent3"/>
              </a:buClr>
              <a:buSzPts val="1800"/>
              <a:buFont typeface="Arial"/>
              <a:buAutoNum type="arabicPeriod"/>
            </a:pPr>
            <a:r>
              <a:rPr b="0" i="0" lang="fi-FI" sz="1800" u="sng" cap="none" strike="noStrike">
                <a:solidFill>
                  <a:schemeClr val="accent3"/>
                </a:solidFill>
                <a:latin typeface="Calibri"/>
                <a:ea typeface="Calibri"/>
                <a:cs typeface="Calibri"/>
                <a:sym typeface="Calibri"/>
                <a:hlinkClick action="ppaction://hlinksldjump" r:id="rId9">
                  <a:extLst>
                    <a:ext uri="{A12FA001-AC4F-418D-AE19-62706E023703}">
                      <ahyp:hlinkClr val="tx"/>
                    </a:ext>
                  </a:extLst>
                </a:hlinkClick>
              </a:rPr>
              <a:t>Aistikävely</a:t>
            </a:r>
            <a:endParaRPr/>
          </a:p>
          <a:p>
            <a:pPr indent="-321310" lvl="1" marL="655955" marR="0" rtl="0" algn="l">
              <a:lnSpc>
                <a:spcPct val="100000"/>
              </a:lnSpc>
              <a:spcBef>
                <a:spcPts val="500"/>
              </a:spcBef>
              <a:spcAft>
                <a:spcPts val="0"/>
              </a:spcAft>
              <a:buClr>
                <a:schemeClr val="accent3"/>
              </a:buClr>
              <a:buSzPts val="1800"/>
              <a:buFont typeface="Arial"/>
              <a:buAutoNum type="arabicPeriod"/>
            </a:pPr>
            <a:r>
              <a:rPr b="0" i="0" lang="fi-FI" sz="1800" u="sng" cap="none" strike="noStrike">
                <a:solidFill>
                  <a:schemeClr val="accent3"/>
                </a:solidFill>
                <a:latin typeface="Calibri"/>
                <a:ea typeface="Calibri"/>
                <a:cs typeface="Calibri"/>
                <a:sym typeface="Calibri"/>
                <a:hlinkClick action="ppaction://hlinksldjump" r:id="rId10">
                  <a:extLst>
                    <a:ext uri="{A12FA001-AC4F-418D-AE19-62706E023703}">
                      <ahyp:hlinkClr val="tx"/>
                    </a:ext>
                  </a:extLst>
                </a:hlinkClick>
              </a:rPr>
              <a:t>Haastattelu</a:t>
            </a:r>
            <a:endParaRPr/>
          </a:p>
          <a:p>
            <a:pPr indent="-241934" lvl="1" marL="607060" marR="0" rtl="0" algn="l">
              <a:lnSpc>
                <a:spcPct val="125000"/>
              </a:lnSpc>
              <a:spcBef>
                <a:spcPts val="500"/>
              </a:spcBef>
              <a:spcAft>
                <a:spcPts val="0"/>
              </a:spcAft>
              <a:buClr>
                <a:schemeClr val="dk1"/>
              </a:buClr>
              <a:buSzPts val="1250"/>
              <a:buFont typeface="Arial"/>
              <a:buNone/>
            </a:pPr>
            <a:r>
              <a:t/>
            </a:r>
            <a:endParaRPr b="0" i="0" sz="1250" u="none" cap="none" strike="noStrike">
              <a:solidFill>
                <a:srgbClr val="FFFFFF"/>
              </a:solidFill>
              <a:latin typeface="Avenir"/>
              <a:ea typeface="Avenir"/>
              <a:cs typeface="Avenir"/>
              <a:sym typeface="Avenir"/>
            </a:endParaRPr>
          </a:p>
          <a:p>
            <a:pPr indent="0" lvl="1" marL="285750" marR="0" rtl="0" algn="l">
              <a:lnSpc>
                <a:spcPct val="125000"/>
              </a:lnSpc>
              <a:spcBef>
                <a:spcPts val="500"/>
              </a:spcBef>
              <a:spcAft>
                <a:spcPts val="0"/>
              </a:spcAft>
              <a:buClr>
                <a:schemeClr val="dk1"/>
              </a:buClr>
              <a:buSzPts val="1250"/>
              <a:buFont typeface="Arial"/>
              <a:buNone/>
            </a:pPr>
            <a:r>
              <a:t/>
            </a:r>
            <a:endParaRPr b="0" i="0" sz="1250" u="none" cap="none" strike="noStrike">
              <a:solidFill>
                <a:srgbClr val="FFFFFF"/>
              </a:solidFill>
              <a:latin typeface="Avenir"/>
              <a:ea typeface="Avenir"/>
              <a:cs typeface="Avenir"/>
              <a:sym typeface="Avenir"/>
            </a:endParaRPr>
          </a:p>
        </p:txBody>
      </p:sp>
      <p:pic>
        <p:nvPicPr>
          <p:cNvPr descr="Kuva, joka sisältää kohteen piha-, pilvi, taivas, puu&#10;&#10;Tekoälyllä luotu sisältö saattaa olla virheellistä." id="96" name="Google Shape;96;p2"/>
          <p:cNvPicPr preferRelativeResize="0"/>
          <p:nvPr/>
        </p:nvPicPr>
        <p:blipFill rotWithShape="1">
          <a:blip r:embed="rId11">
            <a:alphaModFix/>
          </a:blip>
          <a:srcRect b="122" l="54906" r="189" t="-408"/>
          <a:stretch/>
        </p:blipFill>
        <p:spPr>
          <a:xfrm rot="5400000">
            <a:off x="5439884" y="11159"/>
            <a:ext cx="6912902" cy="68050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0"/>
          <p:cNvSpPr/>
          <p:nvPr/>
        </p:nvSpPr>
        <p:spPr>
          <a:xfrm>
            <a:off x="392406" y="1518413"/>
            <a:ext cx="5071869" cy="4864211"/>
          </a:xfrm>
          <a:custGeom>
            <a:rect b="b" l="l" r="r" t="t"/>
            <a:pathLst>
              <a:path extrusionOk="0" fill="none" h="4864211" w="5071869">
                <a:moveTo>
                  <a:pt x="0" y="0"/>
                </a:moveTo>
                <a:cubicBezTo>
                  <a:pt x="2025942" y="-59067"/>
                  <a:pt x="4555486" y="-129691"/>
                  <a:pt x="5071869" y="0"/>
                </a:cubicBezTo>
                <a:cubicBezTo>
                  <a:pt x="5036191" y="1105373"/>
                  <a:pt x="4997323" y="3790294"/>
                  <a:pt x="5071869" y="4864211"/>
                </a:cubicBezTo>
                <a:cubicBezTo>
                  <a:pt x="4240502" y="4995199"/>
                  <a:pt x="1969094" y="4772242"/>
                  <a:pt x="0" y="4864211"/>
                </a:cubicBezTo>
                <a:cubicBezTo>
                  <a:pt x="168807" y="4089547"/>
                  <a:pt x="-137122" y="765451"/>
                  <a:pt x="0" y="0"/>
                </a:cubicBezTo>
                <a:close/>
              </a:path>
              <a:path extrusionOk="0" h="4864211" w="5071869">
                <a:moveTo>
                  <a:pt x="0" y="0"/>
                </a:moveTo>
                <a:cubicBezTo>
                  <a:pt x="1680925" y="124235"/>
                  <a:pt x="3226434" y="-150204"/>
                  <a:pt x="5071869" y="0"/>
                </a:cubicBezTo>
                <a:cubicBezTo>
                  <a:pt x="5185179" y="622451"/>
                  <a:pt x="4919841" y="2720802"/>
                  <a:pt x="5071869" y="4864211"/>
                </a:cubicBezTo>
                <a:cubicBezTo>
                  <a:pt x="4308832" y="4835451"/>
                  <a:pt x="1256270" y="4893772"/>
                  <a:pt x="0" y="4864211"/>
                </a:cubicBezTo>
                <a:cubicBezTo>
                  <a:pt x="101116" y="3276697"/>
                  <a:pt x="-1037" y="1441704"/>
                  <a:pt x="0" y="0"/>
                </a:cubicBezTo>
                <a:close/>
              </a:path>
            </a:pathLst>
          </a:custGeom>
          <a:solidFill>
            <a:schemeClr val="lt1"/>
          </a:solidFill>
          <a:ln cap="flat" cmpd="sng" w="19050">
            <a:solidFill>
              <a:schemeClr val="accent3"/>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0F9ED5"/>
              </a:solidFill>
              <a:latin typeface="Arial"/>
              <a:ea typeface="Arial"/>
              <a:cs typeface="Arial"/>
              <a:sym typeface="Arial"/>
            </a:endParaRPr>
          </a:p>
        </p:txBody>
      </p:sp>
      <p:sp>
        <p:nvSpPr>
          <p:cNvPr id="254" name="Google Shape;254;p20"/>
          <p:cNvSpPr txBox="1"/>
          <p:nvPr>
            <p:ph type="title"/>
          </p:nvPr>
        </p:nvSpPr>
        <p:spPr>
          <a:xfrm>
            <a:off x="395557" y="243651"/>
            <a:ext cx="7047329" cy="14706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4. Kotitehtäviä: </a:t>
            </a:r>
            <a:r>
              <a:rPr b="1" i="0" lang="fi-FI" sz="2800" u="none" cap="none" strike="noStrike">
                <a:solidFill>
                  <a:schemeClr val="accent3"/>
                </a:solidFill>
                <a:latin typeface="Rockwell"/>
                <a:ea typeface="Rockwell"/>
                <a:cs typeface="Rockwell"/>
                <a:sym typeface="Rockwell"/>
              </a:rPr>
              <a:t>Analyysi</a:t>
            </a:r>
            <a:endParaRPr/>
          </a:p>
        </p:txBody>
      </p:sp>
      <p:sp>
        <p:nvSpPr>
          <p:cNvPr id="255" name="Google Shape;255;p20"/>
          <p:cNvSpPr txBox="1"/>
          <p:nvPr>
            <p:ph idx="1" type="body"/>
          </p:nvPr>
        </p:nvSpPr>
        <p:spPr>
          <a:xfrm>
            <a:off x="537324" y="1609133"/>
            <a:ext cx="4778318" cy="4480367"/>
          </a:xfrm>
          <a:prstGeom prst="rect">
            <a:avLst/>
          </a:prstGeom>
          <a:no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Tässä tehtävässä oppilaat pääsevät harjoittelemaan aineiston analyysia. Tehtävä soveltuu voiman paikka -työpajassa tuotetun runon, maalauksen, kartan tai piirustuksen tarkasteluun. Tehtävässä voidaan tarkastella omaa tai kaverin teosta. Oheinen video kannattaa näyttää osana tehtävänantoa.</a:t>
            </a:r>
            <a:endParaRPr b="0" i="0" sz="132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Arial"/>
                <a:ea typeface="Arial"/>
                <a:cs typeface="Arial"/>
                <a:sym typeface="Arial"/>
              </a:rPr>
              <a:t>Analyysi aloitetaan miettimällä, mitä voiman paikka -teos kertoo kyseisestä paikasta. Minkälaista tietoa teoksesta saa?</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Arial"/>
                <a:ea typeface="Arial"/>
                <a:cs typeface="Arial"/>
                <a:sym typeface="Arial"/>
              </a:rPr>
              <a:t>Mitä teos kertoo sen tekijästä? Minkälaisista asioista tekijä teoksen mukaan pitää tai ei pidä?</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Arial"/>
                <a:ea typeface="Arial"/>
                <a:cs typeface="Arial"/>
                <a:sym typeface="Arial"/>
              </a:rPr>
              <a:t>Lisätehtävä: Keksi kaksi voiman paikkaan liittyvää tutkimuskysymystä ja kokeile vastata niihin teoksen pohjalta.</a:t>
            </a:r>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256" name="Google Shape;256;p20"/>
          <p:cNvSpPr/>
          <p:nvPr/>
        </p:nvSpPr>
        <p:spPr>
          <a:xfrm>
            <a:off x="5810749" y="1701489"/>
            <a:ext cx="6063077" cy="3719389"/>
          </a:xfrm>
          <a:custGeom>
            <a:rect b="b" l="l" r="r" t="t"/>
            <a:pathLst>
              <a:path extrusionOk="0" fill="none" h="3719389" w="6063077">
                <a:moveTo>
                  <a:pt x="0" y="0"/>
                </a:moveTo>
                <a:cubicBezTo>
                  <a:pt x="1169634" y="-59067"/>
                  <a:pt x="3130205" y="-129691"/>
                  <a:pt x="6063077" y="0"/>
                </a:cubicBezTo>
                <a:cubicBezTo>
                  <a:pt x="6027399" y="1450255"/>
                  <a:pt x="5988531" y="2628987"/>
                  <a:pt x="6063077" y="3719389"/>
                </a:cubicBezTo>
                <a:cubicBezTo>
                  <a:pt x="5213010" y="3850377"/>
                  <a:pt x="1600315" y="3627420"/>
                  <a:pt x="0" y="3719389"/>
                </a:cubicBezTo>
                <a:cubicBezTo>
                  <a:pt x="168807" y="3094636"/>
                  <a:pt x="-137122" y="1091796"/>
                  <a:pt x="0" y="0"/>
                </a:cubicBezTo>
                <a:close/>
              </a:path>
              <a:path extrusionOk="0" h="3719389" w="6063077">
                <a:moveTo>
                  <a:pt x="0" y="0"/>
                </a:moveTo>
                <a:cubicBezTo>
                  <a:pt x="1423844" y="124235"/>
                  <a:pt x="3265644" y="-150204"/>
                  <a:pt x="6063077" y="0"/>
                </a:cubicBezTo>
                <a:cubicBezTo>
                  <a:pt x="6176387" y="568796"/>
                  <a:pt x="5911049" y="3059540"/>
                  <a:pt x="6063077" y="3719389"/>
                </a:cubicBezTo>
                <a:cubicBezTo>
                  <a:pt x="4683591" y="3690629"/>
                  <a:pt x="1757924" y="3748950"/>
                  <a:pt x="0" y="3719389"/>
                </a:cubicBezTo>
                <a:cubicBezTo>
                  <a:pt x="101116" y="3078859"/>
                  <a:pt x="-1037" y="1303976"/>
                  <a:pt x="0" y="0"/>
                </a:cubicBezTo>
                <a:close/>
              </a:path>
            </a:pathLst>
          </a:custGeom>
          <a:solidFill>
            <a:schemeClr val="lt1"/>
          </a:solidFill>
          <a:ln cap="flat" cmpd="sng" w="19050">
            <a:solidFill>
              <a:schemeClr val="accent3"/>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pic>
        <p:nvPicPr>
          <p:cNvPr id="257" name="Google Shape;257;p20" title="Analyysitehtävä"/>
          <p:cNvPicPr preferRelativeResize="0"/>
          <p:nvPr/>
        </p:nvPicPr>
        <p:blipFill rotWithShape="1">
          <a:blip r:embed="rId3">
            <a:alphaModFix/>
          </a:blip>
          <a:srcRect b="0" l="0" r="0" t="0"/>
          <a:stretch/>
        </p:blipFill>
        <p:spPr>
          <a:xfrm>
            <a:off x="6022945" y="2037466"/>
            <a:ext cx="5695837" cy="3214986"/>
          </a:xfrm>
          <a:prstGeom prst="rect">
            <a:avLst/>
          </a:prstGeom>
          <a:noFill/>
          <a:ln>
            <a:noFill/>
          </a:ln>
        </p:spPr>
      </p:pic>
      <p:sp>
        <p:nvSpPr>
          <p:cNvPr id="258" name="Google Shape;258;p20"/>
          <p:cNvSpPr txBox="1"/>
          <p:nvPr/>
        </p:nvSpPr>
        <p:spPr>
          <a:xfrm>
            <a:off x="5777346" y="1711035"/>
            <a:ext cx="6096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i-FI" sz="1800">
                <a:solidFill>
                  <a:schemeClr val="dk1"/>
                </a:solidFill>
                <a:latin typeface="Calibri"/>
                <a:ea typeface="Calibri"/>
                <a:cs typeface="Calibri"/>
                <a:sym typeface="Calibri"/>
              </a:rPr>
              <a:t>Linkki videoon: </a:t>
            </a:r>
            <a:r>
              <a:rPr lang="fi-FI" sz="1800" u="sng">
                <a:solidFill>
                  <a:schemeClr val="dk1"/>
                </a:solidFill>
                <a:latin typeface="Calibri"/>
                <a:ea typeface="Calibri"/>
                <a:cs typeface="Calibri"/>
                <a:sym typeface="Calibri"/>
                <a:hlinkClick r:id="rId4">
                  <a:extLst>
                    <a:ext uri="{A12FA001-AC4F-418D-AE19-62706E023703}">
                      <ahyp:hlinkClr val="tx"/>
                    </a:ext>
                  </a:extLst>
                </a:hlinkClick>
              </a:rPr>
              <a:t>https://youtu.be/3lfzQ_4VPFk</a:t>
            </a:r>
            <a:r>
              <a:rPr lang="fi-FI" sz="1800">
                <a:solidFill>
                  <a:schemeClr val="dk1"/>
                </a:solidFill>
                <a:latin typeface="Calibri"/>
                <a:ea typeface="Calibri"/>
                <a:cs typeface="Calibri"/>
                <a:sym typeface="Calibri"/>
              </a:rPr>
              <a:t>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1"/>
          <p:cNvSpPr/>
          <p:nvPr/>
        </p:nvSpPr>
        <p:spPr>
          <a:xfrm>
            <a:off x="392406" y="1714859"/>
            <a:ext cx="5098605" cy="4676082"/>
          </a:xfrm>
          <a:custGeom>
            <a:rect b="b" l="l" r="r" t="t"/>
            <a:pathLst>
              <a:path extrusionOk="0" fill="none" h="4676082" w="5098605">
                <a:moveTo>
                  <a:pt x="0" y="0"/>
                </a:moveTo>
                <a:cubicBezTo>
                  <a:pt x="994656" y="-59067"/>
                  <a:pt x="2750807" y="-129691"/>
                  <a:pt x="5098605" y="0"/>
                </a:cubicBezTo>
                <a:cubicBezTo>
                  <a:pt x="5062927" y="824057"/>
                  <a:pt x="5024059" y="4056709"/>
                  <a:pt x="5098605" y="4676082"/>
                </a:cubicBezTo>
                <a:cubicBezTo>
                  <a:pt x="3551018" y="4807070"/>
                  <a:pt x="2459391" y="4584113"/>
                  <a:pt x="0" y="4676082"/>
                </a:cubicBezTo>
                <a:cubicBezTo>
                  <a:pt x="168807" y="3162522"/>
                  <a:pt x="-137122" y="1581553"/>
                  <a:pt x="0" y="0"/>
                </a:cubicBezTo>
                <a:close/>
              </a:path>
              <a:path extrusionOk="0" h="4676082" w="5098605">
                <a:moveTo>
                  <a:pt x="0" y="0"/>
                </a:moveTo>
                <a:cubicBezTo>
                  <a:pt x="1577787" y="124235"/>
                  <a:pt x="3354463" y="-150204"/>
                  <a:pt x="5098605" y="0"/>
                </a:cubicBezTo>
                <a:cubicBezTo>
                  <a:pt x="5211915" y="579229"/>
                  <a:pt x="4946577" y="3245540"/>
                  <a:pt x="5098605" y="4676082"/>
                </a:cubicBezTo>
                <a:cubicBezTo>
                  <a:pt x="2568110" y="4647322"/>
                  <a:pt x="1300589" y="4705643"/>
                  <a:pt x="0" y="4676082"/>
                </a:cubicBezTo>
                <a:cubicBezTo>
                  <a:pt x="101116" y="3743917"/>
                  <a:pt x="-1037" y="1118175"/>
                  <a:pt x="0" y="0"/>
                </a:cubicBezTo>
                <a:close/>
              </a:path>
            </a:pathLst>
          </a:custGeom>
          <a:solidFill>
            <a:schemeClr val="lt1"/>
          </a:solidFill>
          <a:ln cap="flat" cmpd="sng" w="19050">
            <a:solidFill>
              <a:schemeClr val="accent2"/>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0F9ED5"/>
              </a:solidFill>
              <a:latin typeface="Arial"/>
              <a:ea typeface="Arial"/>
              <a:cs typeface="Arial"/>
              <a:sym typeface="Arial"/>
            </a:endParaRPr>
          </a:p>
        </p:txBody>
      </p:sp>
      <p:sp>
        <p:nvSpPr>
          <p:cNvPr id="264" name="Google Shape;264;p21"/>
          <p:cNvSpPr txBox="1"/>
          <p:nvPr>
            <p:ph type="title"/>
          </p:nvPr>
        </p:nvSpPr>
        <p:spPr>
          <a:xfrm>
            <a:off x="382189" y="417440"/>
            <a:ext cx="7047329" cy="14706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4. Kotitehtäviä: </a:t>
            </a:r>
            <a:r>
              <a:rPr b="1" i="0" lang="fi-FI" sz="2800" u="none" cap="none" strike="noStrike">
                <a:solidFill>
                  <a:schemeClr val="accent2"/>
                </a:solidFill>
                <a:latin typeface="Rockwell"/>
                <a:ea typeface="Rockwell"/>
                <a:cs typeface="Rockwell"/>
                <a:sym typeface="Rockwell"/>
              </a:rPr>
              <a:t>Aistikävely</a:t>
            </a:r>
            <a:endParaRPr/>
          </a:p>
        </p:txBody>
      </p:sp>
      <p:sp>
        <p:nvSpPr>
          <p:cNvPr id="265" name="Google Shape;265;p21"/>
          <p:cNvSpPr txBox="1"/>
          <p:nvPr>
            <p:ph idx="1" type="body"/>
          </p:nvPr>
        </p:nvSpPr>
        <p:spPr>
          <a:xfrm>
            <a:off x="537325" y="1823638"/>
            <a:ext cx="4808701" cy="4571515"/>
          </a:xfrm>
          <a:prstGeom prst="rect">
            <a:avLst/>
          </a:prstGeom>
          <a:no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Oppilaat pääsevät harjoittelemaan aistikävelyä voiman paikassaan. Tehtävänä on kirjoittaa ylös kaikki, mitä voiman paikassa näkee, kuulee, haistaa, maistaa ja tuntee.</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Jos omaan voiman paikkaan ei pääse fyysisesti, tehtävän voi toteuttaa myös mielikuvaharjoituksena.</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Mitä näet voiman paikassasi?</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Minkälaisia ääniä kuulet siellä?</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Miltä siellä tuoksuu tai haisee?</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Syötkö tai juotko siellä jotain? Miltä se maistuu?</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Jos pystyt, kosketa kädelläsi jotakin pintaa voiman paikassasi. Miltä se tuntuu?</a:t>
            </a:r>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266" name="Google Shape;266;p21"/>
          <p:cNvSpPr/>
          <p:nvPr/>
        </p:nvSpPr>
        <p:spPr>
          <a:xfrm>
            <a:off x="5808803" y="1547144"/>
            <a:ext cx="6181447" cy="3961965"/>
          </a:xfrm>
          <a:custGeom>
            <a:rect b="b" l="l" r="r" t="t"/>
            <a:pathLst>
              <a:path extrusionOk="0" fill="none" h="3961965" w="6181447">
                <a:moveTo>
                  <a:pt x="0" y="0"/>
                </a:moveTo>
                <a:cubicBezTo>
                  <a:pt x="1059369" y="-59067"/>
                  <a:pt x="3836366" y="-129691"/>
                  <a:pt x="6181447" y="0"/>
                </a:cubicBezTo>
                <a:cubicBezTo>
                  <a:pt x="6145769" y="1275437"/>
                  <a:pt x="6106901" y="2939707"/>
                  <a:pt x="6181447" y="3961965"/>
                </a:cubicBezTo>
                <a:cubicBezTo>
                  <a:pt x="4168662" y="4092953"/>
                  <a:pt x="1207330" y="3869996"/>
                  <a:pt x="0" y="3961965"/>
                </a:cubicBezTo>
                <a:cubicBezTo>
                  <a:pt x="168807" y="2249864"/>
                  <a:pt x="-137122" y="795491"/>
                  <a:pt x="0" y="0"/>
                </a:cubicBezTo>
                <a:close/>
              </a:path>
              <a:path extrusionOk="0" h="3961965" w="6181447">
                <a:moveTo>
                  <a:pt x="0" y="0"/>
                </a:moveTo>
                <a:cubicBezTo>
                  <a:pt x="630423" y="124235"/>
                  <a:pt x="4722934" y="-150204"/>
                  <a:pt x="6181447" y="0"/>
                </a:cubicBezTo>
                <a:cubicBezTo>
                  <a:pt x="6294757" y="1783418"/>
                  <a:pt x="6029419" y="3078911"/>
                  <a:pt x="6181447" y="3961965"/>
                </a:cubicBezTo>
                <a:cubicBezTo>
                  <a:pt x="4543925" y="3933205"/>
                  <a:pt x="2338279" y="3991526"/>
                  <a:pt x="0" y="3961965"/>
                </a:cubicBezTo>
                <a:cubicBezTo>
                  <a:pt x="101116" y="2624781"/>
                  <a:pt x="-1037" y="1298891"/>
                  <a:pt x="0" y="0"/>
                </a:cubicBezTo>
                <a:close/>
              </a:path>
            </a:pathLst>
          </a:custGeom>
          <a:solidFill>
            <a:schemeClr val="lt1"/>
          </a:solidFill>
          <a:ln cap="flat" cmpd="sng" w="19050">
            <a:solidFill>
              <a:schemeClr val="accent2"/>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pic>
        <p:nvPicPr>
          <p:cNvPr id="267" name="Google Shape;267;p21" title="Aistikävely"/>
          <p:cNvPicPr preferRelativeResize="0"/>
          <p:nvPr/>
        </p:nvPicPr>
        <p:blipFill rotWithShape="1">
          <a:blip r:embed="rId3">
            <a:alphaModFix/>
          </a:blip>
          <a:srcRect b="0" l="0" r="0" t="0"/>
          <a:stretch/>
        </p:blipFill>
        <p:spPr>
          <a:xfrm>
            <a:off x="5963637" y="2061288"/>
            <a:ext cx="5873030" cy="3296167"/>
          </a:xfrm>
          <a:prstGeom prst="rect">
            <a:avLst/>
          </a:prstGeom>
          <a:noFill/>
          <a:ln>
            <a:noFill/>
          </a:ln>
        </p:spPr>
      </p:pic>
      <p:sp>
        <p:nvSpPr>
          <p:cNvPr id="268" name="Google Shape;268;p21"/>
          <p:cNvSpPr txBox="1"/>
          <p:nvPr/>
        </p:nvSpPr>
        <p:spPr>
          <a:xfrm>
            <a:off x="5735782" y="1558636"/>
            <a:ext cx="6096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i-FI" sz="1800">
                <a:solidFill>
                  <a:schemeClr val="dk1"/>
                </a:solidFill>
                <a:latin typeface="Calibri"/>
                <a:ea typeface="Calibri"/>
                <a:cs typeface="Calibri"/>
                <a:sym typeface="Calibri"/>
              </a:rPr>
              <a:t>Linkki videoon: </a:t>
            </a:r>
            <a:r>
              <a:rPr lang="fi-FI" sz="1800" u="sng">
                <a:solidFill>
                  <a:schemeClr val="dk1"/>
                </a:solidFill>
                <a:latin typeface="Calibri"/>
                <a:ea typeface="Calibri"/>
                <a:cs typeface="Calibri"/>
                <a:sym typeface="Calibri"/>
                <a:hlinkClick r:id="rId4">
                  <a:extLst>
                    <a:ext uri="{A12FA001-AC4F-418D-AE19-62706E023703}">
                      <ahyp:hlinkClr val="tx"/>
                    </a:ext>
                  </a:extLst>
                </a:hlinkClick>
              </a:rPr>
              <a:t>https://youtu.be/FE9X-bB_30U</a:t>
            </a:r>
            <a:r>
              <a:rPr lang="fi-FI" sz="1800">
                <a:solidFill>
                  <a:schemeClr val="dk1"/>
                </a:solidFill>
                <a:latin typeface="Calibri"/>
                <a:ea typeface="Calibri"/>
                <a:cs typeface="Calibri"/>
                <a:sym typeface="Calibri"/>
              </a:rPr>
              <a:t>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2"/>
          <p:cNvSpPr/>
          <p:nvPr/>
        </p:nvSpPr>
        <p:spPr>
          <a:xfrm>
            <a:off x="379038" y="1888648"/>
            <a:ext cx="5218921" cy="4506181"/>
          </a:xfrm>
          <a:custGeom>
            <a:rect b="b" l="l" r="r" t="t"/>
            <a:pathLst>
              <a:path extrusionOk="0" fill="none" h="4506181" w="5218921">
                <a:moveTo>
                  <a:pt x="0" y="0"/>
                </a:moveTo>
                <a:cubicBezTo>
                  <a:pt x="1864576" y="-59067"/>
                  <a:pt x="2979754" y="-129691"/>
                  <a:pt x="5218921" y="0"/>
                </a:cubicBezTo>
                <a:cubicBezTo>
                  <a:pt x="5183243" y="1501812"/>
                  <a:pt x="5144375" y="3653189"/>
                  <a:pt x="5218921" y="4506181"/>
                </a:cubicBezTo>
                <a:cubicBezTo>
                  <a:pt x="2758868" y="4637169"/>
                  <a:pt x="2049448" y="4414212"/>
                  <a:pt x="0" y="4506181"/>
                </a:cubicBezTo>
                <a:cubicBezTo>
                  <a:pt x="168807" y="2742904"/>
                  <a:pt x="-137122" y="2056557"/>
                  <a:pt x="0" y="0"/>
                </a:cubicBezTo>
                <a:close/>
              </a:path>
              <a:path extrusionOk="0" h="4506181" w="5218921">
                <a:moveTo>
                  <a:pt x="0" y="0"/>
                </a:moveTo>
                <a:cubicBezTo>
                  <a:pt x="863035" y="124235"/>
                  <a:pt x="3707545" y="-150204"/>
                  <a:pt x="5218921" y="0"/>
                </a:cubicBezTo>
                <a:cubicBezTo>
                  <a:pt x="5332231" y="792399"/>
                  <a:pt x="5066893" y="2939392"/>
                  <a:pt x="5218921" y="4506181"/>
                </a:cubicBezTo>
                <a:cubicBezTo>
                  <a:pt x="4616112" y="4477421"/>
                  <a:pt x="1750645" y="4535742"/>
                  <a:pt x="0" y="4506181"/>
                </a:cubicBezTo>
                <a:cubicBezTo>
                  <a:pt x="101116" y="2383034"/>
                  <a:pt x="-1037" y="609277"/>
                  <a:pt x="0" y="0"/>
                </a:cubicBezTo>
                <a:close/>
              </a:path>
            </a:pathLst>
          </a:custGeom>
          <a:solidFill>
            <a:schemeClr val="lt1"/>
          </a:solidFill>
          <a:ln cap="flat" cmpd="sng" w="19050">
            <a:solidFill>
              <a:schemeClr val="accent1"/>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156082"/>
              </a:solidFill>
              <a:latin typeface="Arial"/>
              <a:ea typeface="Arial"/>
              <a:cs typeface="Arial"/>
              <a:sym typeface="Arial"/>
            </a:endParaRPr>
          </a:p>
        </p:txBody>
      </p:sp>
      <p:sp>
        <p:nvSpPr>
          <p:cNvPr id="274" name="Google Shape;274;p22"/>
          <p:cNvSpPr txBox="1"/>
          <p:nvPr>
            <p:ph type="title"/>
          </p:nvPr>
        </p:nvSpPr>
        <p:spPr>
          <a:xfrm>
            <a:off x="382189" y="417440"/>
            <a:ext cx="7047329" cy="14706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4. Kotitehtäviä: </a:t>
            </a:r>
            <a:r>
              <a:rPr b="1" i="0" lang="fi-FI" sz="2800" u="none" cap="none" strike="noStrike">
                <a:solidFill>
                  <a:schemeClr val="accent1"/>
                </a:solidFill>
                <a:latin typeface="Rockwell"/>
                <a:ea typeface="Rockwell"/>
                <a:cs typeface="Rockwell"/>
                <a:sym typeface="Rockwell"/>
              </a:rPr>
              <a:t>Haastattelu</a:t>
            </a:r>
            <a:endParaRPr/>
          </a:p>
        </p:txBody>
      </p:sp>
      <p:sp>
        <p:nvSpPr>
          <p:cNvPr id="275" name="Google Shape;275;p22"/>
          <p:cNvSpPr txBox="1"/>
          <p:nvPr>
            <p:ph idx="1" type="body"/>
          </p:nvPr>
        </p:nvSpPr>
        <p:spPr>
          <a:xfrm>
            <a:off x="564061" y="2122438"/>
            <a:ext cx="4850264" cy="4268416"/>
          </a:xfrm>
          <a:prstGeom prst="rect">
            <a:avLst/>
          </a:prstGeom>
          <a:no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Oppilaita ohjeistetaan haastattelemaan perheenjäsentä, sukulaista tai kaveria tämän voiman paikasta.</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Oppilaat voivat keksiä itse haastattelukysymykset tai he voivat käyttää näitä valmiita kysymyksiä:</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Mikä on sinun voiman paikkasi?</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Missä se sijaitsee?</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Mikä tekee siitä voiman paikkasi?</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Milloin olet viimeksi käynyt siellä?</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Minkälaisia asioita teet siellä?</a:t>
            </a:r>
            <a:endParaRPr/>
          </a:p>
          <a:p>
            <a:pPr indent="-342900" lvl="0" marL="342900" marR="0" rtl="0" algn="l">
              <a:lnSpc>
                <a:spcPct val="100000"/>
              </a:lnSpc>
              <a:spcBef>
                <a:spcPts val="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Minkälaisia tunteita koet siellä?</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Haastattelun voi äänittää tai videoida puhelimella tai vastaukset voi kirjoittaa ylös.</a:t>
            </a:r>
            <a:endParaRPr/>
          </a:p>
          <a:p>
            <a:pPr indent="0" lvl="0" marL="0" marR="0" rtl="0" algn="l">
              <a:lnSpc>
                <a:spcPct val="100000"/>
              </a:lnSpc>
              <a:spcBef>
                <a:spcPts val="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276" name="Google Shape;276;p22"/>
          <p:cNvSpPr/>
          <p:nvPr/>
        </p:nvSpPr>
        <p:spPr>
          <a:xfrm>
            <a:off x="5848911" y="1872119"/>
            <a:ext cx="6127971" cy="3937660"/>
          </a:xfrm>
          <a:custGeom>
            <a:rect b="b" l="l" r="r" t="t"/>
            <a:pathLst>
              <a:path extrusionOk="0" fill="none" h="3937660" w="6127971">
                <a:moveTo>
                  <a:pt x="0" y="0"/>
                </a:moveTo>
                <a:cubicBezTo>
                  <a:pt x="1017475" y="-59067"/>
                  <a:pt x="4353094" y="-129691"/>
                  <a:pt x="6127971" y="0"/>
                </a:cubicBezTo>
                <a:cubicBezTo>
                  <a:pt x="6092293" y="1408003"/>
                  <a:pt x="6053425" y="3257092"/>
                  <a:pt x="6127971" y="3937660"/>
                </a:cubicBezTo>
                <a:cubicBezTo>
                  <a:pt x="5251968" y="4068648"/>
                  <a:pt x="1068910" y="3845691"/>
                  <a:pt x="0" y="3937660"/>
                </a:cubicBezTo>
                <a:cubicBezTo>
                  <a:pt x="168807" y="3327585"/>
                  <a:pt x="-137122" y="1863187"/>
                  <a:pt x="0" y="0"/>
                </a:cubicBezTo>
                <a:close/>
              </a:path>
              <a:path extrusionOk="0" h="3937660" w="6127971">
                <a:moveTo>
                  <a:pt x="0" y="0"/>
                </a:moveTo>
                <a:cubicBezTo>
                  <a:pt x="1044929" y="124235"/>
                  <a:pt x="4548720" y="-150204"/>
                  <a:pt x="6127971" y="0"/>
                </a:cubicBezTo>
                <a:cubicBezTo>
                  <a:pt x="6241281" y="1672631"/>
                  <a:pt x="5975943" y="2744821"/>
                  <a:pt x="6127971" y="3937660"/>
                </a:cubicBezTo>
                <a:cubicBezTo>
                  <a:pt x="3343188" y="3908900"/>
                  <a:pt x="2020030" y="3967221"/>
                  <a:pt x="0" y="3937660"/>
                </a:cubicBezTo>
                <a:cubicBezTo>
                  <a:pt x="101116" y="2594699"/>
                  <a:pt x="-1037" y="1890209"/>
                  <a:pt x="0" y="0"/>
                </a:cubicBezTo>
                <a:close/>
              </a:path>
            </a:pathLst>
          </a:custGeom>
          <a:solidFill>
            <a:schemeClr val="lt1"/>
          </a:solidFill>
          <a:ln cap="flat" cmpd="sng" w="19050">
            <a:solidFill>
              <a:schemeClr val="accent1"/>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2400">
              <a:solidFill>
                <a:srgbClr val="156082"/>
              </a:solidFill>
              <a:latin typeface="Arial"/>
              <a:ea typeface="Arial"/>
              <a:cs typeface="Arial"/>
              <a:sym typeface="Arial"/>
            </a:endParaRPr>
          </a:p>
        </p:txBody>
      </p:sp>
      <p:pic>
        <p:nvPicPr>
          <p:cNvPr id="277" name="Google Shape;277;p22" title="Haastattelutehtävä"/>
          <p:cNvPicPr preferRelativeResize="0"/>
          <p:nvPr/>
        </p:nvPicPr>
        <p:blipFill rotWithShape="1">
          <a:blip r:embed="rId3">
            <a:alphaModFix/>
          </a:blip>
          <a:srcRect b="0" l="0" r="0" t="0"/>
          <a:stretch/>
        </p:blipFill>
        <p:spPr>
          <a:xfrm>
            <a:off x="6054056" y="2330114"/>
            <a:ext cx="5726949" cy="3280611"/>
          </a:xfrm>
          <a:prstGeom prst="rect">
            <a:avLst/>
          </a:prstGeom>
          <a:noFill/>
          <a:ln>
            <a:noFill/>
          </a:ln>
        </p:spPr>
      </p:pic>
      <p:sp>
        <p:nvSpPr>
          <p:cNvPr id="278" name="Google Shape;278;p22"/>
          <p:cNvSpPr txBox="1"/>
          <p:nvPr/>
        </p:nvSpPr>
        <p:spPr>
          <a:xfrm>
            <a:off x="5846618" y="1891145"/>
            <a:ext cx="6096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i-FI" sz="1800">
                <a:solidFill>
                  <a:schemeClr val="dk1"/>
                </a:solidFill>
                <a:latin typeface="Calibri"/>
                <a:ea typeface="Calibri"/>
                <a:cs typeface="Calibri"/>
                <a:sym typeface="Calibri"/>
              </a:rPr>
              <a:t>Linkki videoon: </a:t>
            </a:r>
            <a:r>
              <a:rPr lang="fi-FI" sz="1800" u="sng">
                <a:solidFill>
                  <a:schemeClr val="dk1"/>
                </a:solidFill>
                <a:latin typeface="Calibri"/>
                <a:ea typeface="Calibri"/>
                <a:cs typeface="Calibri"/>
                <a:sym typeface="Calibri"/>
                <a:hlinkClick r:id="rId4">
                  <a:extLst>
                    <a:ext uri="{A12FA001-AC4F-418D-AE19-62706E023703}">
                      <ahyp:hlinkClr val="tx"/>
                    </a:ext>
                  </a:extLst>
                </a:hlinkClick>
              </a:rPr>
              <a:t>https://youtu.be/NLsQ8AdO3WY</a:t>
            </a:r>
            <a:r>
              <a:rPr lang="fi-FI" sz="1800">
                <a:solidFill>
                  <a:schemeClr val="dk1"/>
                </a:solidFill>
                <a:latin typeface="Calibri"/>
                <a:ea typeface="Calibri"/>
                <a:cs typeface="Calibri"/>
                <a:sym typeface="Calibri"/>
              </a:rPr>
              <a:t>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ph type="title"/>
          </p:nvPr>
        </p:nvSpPr>
        <p:spPr>
          <a:xfrm>
            <a:off x="2747423" y="-4439"/>
            <a:ext cx="6695211" cy="11292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Tunnelista tunteiden nimeämisen tueksi</a:t>
            </a:r>
            <a:endParaRPr b="0" i="0" sz="2800" u="none" cap="none" strike="noStrike">
              <a:solidFill>
                <a:srgbClr val="000000"/>
              </a:solidFill>
              <a:latin typeface="Rockwell"/>
              <a:ea typeface="Rockwell"/>
              <a:cs typeface="Rockwell"/>
              <a:sym typeface="Rockwell"/>
            </a:endParaRPr>
          </a:p>
        </p:txBody>
      </p:sp>
      <p:sp>
        <p:nvSpPr>
          <p:cNvPr id="284" name="Google Shape;284;p23"/>
          <p:cNvSpPr/>
          <p:nvPr/>
        </p:nvSpPr>
        <p:spPr>
          <a:xfrm>
            <a:off x="1061556" y="1021478"/>
            <a:ext cx="10059161" cy="5638043"/>
          </a:xfrm>
          <a:custGeom>
            <a:rect b="b" l="l" r="r" t="t"/>
            <a:pathLst>
              <a:path extrusionOk="0" h="5638043" w="10059161">
                <a:moveTo>
                  <a:pt x="0" y="0"/>
                </a:moveTo>
                <a:cubicBezTo>
                  <a:pt x="3977377" y="124235"/>
                  <a:pt x="6822408" y="-150204"/>
                  <a:pt x="10059161" y="0"/>
                </a:cubicBezTo>
                <a:cubicBezTo>
                  <a:pt x="10172471" y="2039219"/>
                  <a:pt x="9907133" y="4046245"/>
                  <a:pt x="10059161" y="5638043"/>
                </a:cubicBezTo>
                <a:cubicBezTo>
                  <a:pt x="7495555" y="5609283"/>
                  <a:pt x="4082436" y="5667604"/>
                  <a:pt x="0" y="5638043"/>
                </a:cubicBezTo>
                <a:cubicBezTo>
                  <a:pt x="101116" y="3428739"/>
                  <a:pt x="-1037" y="1424570"/>
                  <a:pt x="0" y="0"/>
                </a:cubicBezTo>
                <a:close/>
              </a:path>
            </a:pathLst>
          </a:custGeom>
          <a:noFill/>
          <a:ln cap="flat" cmpd="sng" w="19050">
            <a:solidFill>
              <a:schemeClr val="accent2"/>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E97132"/>
              </a:solidFill>
              <a:latin typeface="Arial"/>
              <a:ea typeface="Arial"/>
              <a:cs typeface="Arial"/>
              <a:sym typeface="Arial"/>
            </a:endParaRPr>
          </a:p>
        </p:txBody>
      </p:sp>
      <p:sp>
        <p:nvSpPr>
          <p:cNvPr id="285" name="Google Shape;285;p23"/>
          <p:cNvSpPr txBox="1"/>
          <p:nvPr/>
        </p:nvSpPr>
        <p:spPr>
          <a:xfrm>
            <a:off x="1490556" y="1067745"/>
            <a:ext cx="2078183" cy="646330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Ahdistus</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Alakuloisuus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Haaveellisuus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Haikeus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Hellyys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Helpottuneisuus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Hermostuneisuus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Huolestuneisuus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Huvittuneisuus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Hyväksyntä</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Hyvä olo</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Hämmennys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Hämmästys</a:t>
            </a:r>
            <a:endParaRPr/>
          </a:p>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 name="Google Shape;286;p23"/>
          <p:cNvSpPr txBox="1"/>
          <p:nvPr/>
        </p:nvSpPr>
        <p:spPr>
          <a:xfrm>
            <a:off x="3563404" y="1074376"/>
            <a:ext cx="2701637" cy="64325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Ikävä</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Ilo</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Inho</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Innostuneisuus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Intohimo</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Jännitys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Kateus</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Kiihtymys</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Kiinnostus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Kiintymys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Kiitollisuus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Kunnioitus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Kyllästyneisyys</a:t>
            </a:r>
            <a:endParaRPr/>
          </a:p>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87" name="Google Shape;287;p23"/>
          <p:cNvSpPr txBox="1"/>
          <p:nvPr/>
        </p:nvSpPr>
        <p:spPr>
          <a:xfrm>
            <a:off x="5470353" y="1067531"/>
            <a:ext cx="2743200" cy="640175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Kärsimys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Leikkisyys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Levottomuus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Luottamus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Onni</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Paha olo</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Pelko</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Pettymys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Pitkästyneisyys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Rakkaus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Rasittuneisuus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Rauhallisuus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Rentous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88" name="Google Shape;288;p23"/>
          <p:cNvSpPr txBox="1"/>
          <p:nvPr/>
        </p:nvSpPr>
        <p:spPr>
          <a:xfrm>
            <a:off x="7168656" y="1074565"/>
            <a:ext cx="2105891" cy="581093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Riehakkuus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Riemu</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Rohkeus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Stressaantuneisuus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Suru</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Suuttumus</a:t>
            </a:r>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Säikähdys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Turhautuneisuus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Turvallisuus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Turvattomuus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Tyytymättömyys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Tyytyväisyys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Ujous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23"/>
          <p:cNvSpPr txBox="1"/>
          <p:nvPr/>
        </p:nvSpPr>
        <p:spPr>
          <a:xfrm>
            <a:off x="9274925" y="1116081"/>
            <a:ext cx="2743200" cy="503766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Uteliaisuus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Uupumus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Vapaus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Varmuus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Vastuuntunto</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Viha</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Voitonriemu</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Väsymys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Yksinäisyys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Ylpeys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Ystävällisyys</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fi-FI" sz="1800">
                <a:solidFill>
                  <a:schemeClr val="dk1"/>
                </a:solidFill>
                <a:latin typeface="Calibri"/>
                <a:ea typeface="Calibri"/>
                <a:cs typeface="Calibri"/>
                <a:sym typeface="Calibri"/>
              </a:rPr>
              <a:t>Ärtyneisyys</a:t>
            </a: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F2CF"/>
        </a:solidFill>
      </p:bgPr>
    </p:bg>
    <p:spTree>
      <p:nvGrpSpPr>
        <p:cNvPr id="293" name="Shape 293"/>
        <p:cNvGrpSpPr/>
        <p:nvPr/>
      </p:nvGrpSpPr>
      <p:grpSpPr>
        <a:xfrm>
          <a:off x="0" y="0"/>
          <a:ext cx="0" cy="0"/>
          <a:chOff x="0" y="0"/>
          <a:chExt cx="0" cy="0"/>
        </a:xfrm>
      </p:grpSpPr>
      <p:sp>
        <p:nvSpPr>
          <p:cNvPr id="294" name="Google Shape;294;p24"/>
          <p:cNvSpPr/>
          <p:nvPr/>
        </p:nvSpPr>
        <p:spPr>
          <a:xfrm>
            <a:off x="379038" y="1701491"/>
            <a:ext cx="11226445" cy="4679484"/>
          </a:xfrm>
          <a:custGeom>
            <a:rect b="b" l="l" r="r" t="t"/>
            <a:pathLst>
              <a:path extrusionOk="0" h="4679484" w="11226445">
                <a:moveTo>
                  <a:pt x="0" y="0"/>
                </a:moveTo>
                <a:cubicBezTo>
                  <a:pt x="2005791" y="124235"/>
                  <a:pt x="5686054" y="-150204"/>
                  <a:pt x="11226445" y="0"/>
                </a:cubicBezTo>
                <a:cubicBezTo>
                  <a:pt x="11339755" y="1719948"/>
                  <a:pt x="11074417" y="3102330"/>
                  <a:pt x="11226445" y="4679484"/>
                </a:cubicBezTo>
                <a:cubicBezTo>
                  <a:pt x="9853563" y="4650724"/>
                  <a:pt x="5353653" y="4709045"/>
                  <a:pt x="0" y="4679484"/>
                </a:cubicBezTo>
                <a:cubicBezTo>
                  <a:pt x="101116" y="2806637"/>
                  <a:pt x="-1037" y="483688"/>
                  <a:pt x="0" y="0"/>
                </a:cubicBezTo>
                <a:close/>
              </a:path>
            </a:pathLst>
          </a:custGeom>
          <a:noFill/>
          <a:ln cap="flat" cmpd="sng" w="19050">
            <a:solidFill>
              <a:schemeClr val="accent3"/>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156082"/>
              </a:solidFill>
              <a:latin typeface="Arial"/>
              <a:ea typeface="Arial"/>
              <a:cs typeface="Arial"/>
              <a:sym typeface="Arial"/>
            </a:endParaRPr>
          </a:p>
        </p:txBody>
      </p:sp>
      <p:sp>
        <p:nvSpPr>
          <p:cNvPr id="295" name="Google Shape;295;p24"/>
          <p:cNvSpPr txBox="1"/>
          <p:nvPr>
            <p:ph type="title"/>
          </p:nvPr>
        </p:nvSpPr>
        <p:spPr>
          <a:xfrm>
            <a:off x="382189" y="417440"/>
            <a:ext cx="7047329" cy="14706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Lisälukemista</a:t>
            </a:r>
            <a:endParaRPr b="0" i="0" sz="2800" u="none" cap="none" strike="noStrike">
              <a:solidFill>
                <a:srgbClr val="000000"/>
              </a:solidFill>
              <a:latin typeface="Rockwell"/>
              <a:ea typeface="Rockwell"/>
              <a:cs typeface="Rockwell"/>
              <a:sym typeface="Rockwell"/>
            </a:endParaRPr>
          </a:p>
        </p:txBody>
      </p:sp>
      <p:sp>
        <p:nvSpPr>
          <p:cNvPr id="296" name="Google Shape;296;p24"/>
          <p:cNvSpPr txBox="1"/>
          <p:nvPr>
            <p:ph idx="1" type="body"/>
          </p:nvPr>
        </p:nvSpPr>
        <p:spPr>
          <a:xfrm>
            <a:off x="564061" y="2122438"/>
            <a:ext cx="4850264" cy="4268416"/>
          </a:xfrm>
          <a:prstGeom prst="rect">
            <a:avLst/>
          </a:prstGeom>
          <a:no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320"/>
              <a:buFont typeface="Arial"/>
              <a:buNone/>
            </a:pPr>
            <a:r>
              <a:t/>
            </a:r>
            <a:endParaRPr b="0" i="0" sz="132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297" name="Google Shape;297;p24"/>
          <p:cNvSpPr txBox="1"/>
          <p:nvPr/>
        </p:nvSpPr>
        <p:spPr>
          <a:xfrm>
            <a:off x="568461" y="1913203"/>
            <a:ext cx="10806544" cy="46212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i-FI" sz="1800">
                <a:solidFill>
                  <a:schemeClr val="dk1"/>
                </a:solidFill>
                <a:latin typeface="Arial"/>
                <a:ea typeface="Arial"/>
                <a:cs typeface="Arial"/>
                <a:sym typeface="Arial"/>
              </a:rPr>
              <a:t>Ainiala, Terhi &amp; Laine, Silja &amp; Leinonen, Päivi &amp; Olsson, Pia toim. (2025). </a:t>
            </a:r>
            <a:r>
              <a:rPr i="1" lang="fi-FI" sz="1800">
                <a:solidFill>
                  <a:schemeClr val="dk1"/>
                </a:solidFill>
                <a:latin typeface="Arial"/>
                <a:ea typeface="Arial"/>
                <a:cs typeface="Arial"/>
                <a:sym typeface="Arial"/>
              </a:rPr>
              <a:t>Tekojen kaupunki</a:t>
            </a:r>
            <a:r>
              <a:rPr lang="fi-FI" sz="1800">
                <a:solidFill>
                  <a:schemeClr val="dk1"/>
                </a:solidFill>
                <a:latin typeface="Arial"/>
                <a:ea typeface="Arial"/>
                <a:cs typeface="Arial"/>
                <a:sym typeface="Arial"/>
              </a:rPr>
              <a:t>. Helsinki: SKS.</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fi-FI" sz="1800">
                <a:solidFill>
                  <a:schemeClr val="dk1"/>
                </a:solidFill>
                <a:latin typeface="Arial"/>
                <a:ea typeface="Arial"/>
                <a:cs typeface="Arial"/>
                <a:sym typeface="Arial"/>
              </a:rPr>
              <a:t>Ainiala, Terhi &amp; Olsson, Pia (2021). Places of power: Naming of affective places. </a:t>
            </a:r>
            <a:r>
              <a:rPr i="1" lang="fi-FI" sz="1800">
                <a:solidFill>
                  <a:schemeClr val="dk1"/>
                </a:solidFill>
                <a:latin typeface="Arial"/>
                <a:ea typeface="Arial"/>
                <a:cs typeface="Arial"/>
                <a:sym typeface="Arial"/>
              </a:rPr>
              <a:t>Nordic Journal of Socio-Onomastics </a:t>
            </a:r>
            <a:r>
              <a:rPr lang="fi-FI" sz="1800">
                <a:solidFill>
                  <a:schemeClr val="dk1"/>
                </a:solidFill>
                <a:latin typeface="Arial"/>
                <a:ea typeface="Arial"/>
                <a:cs typeface="Arial"/>
                <a:sym typeface="Arial"/>
              </a:rPr>
              <a:t>1/2021, s. 9–38. </a:t>
            </a:r>
            <a:r>
              <a:rPr lang="fi-FI" sz="1800" u="sng">
                <a:solidFill>
                  <a:schemeClr val="dk1"/>
                </a:solidFill>
                <a:latin typeface="Arial"/>
                <a:ea typeface="Arial"/>
                <a:cs typeface="Arial"/>
                <a:sym typeface="Arial"/>
                <a:hlinkClick r:id="rId3">
                  <a:extLst>
                    <a:ext uri="{A12FA001-AC4F-418D-AE19-62706E023703}">
                      <ahyp:hlinkClr val="tx"/>
                    </a:ext>
                  </a:extLst>
                </a:hlinkClick>
              </a:rPr>
              <a:t>https://doi.org/10.59589/noso.12021.14713</a:t>
            </a:r>
            <a:r>
              <a:rPr lang="fi-FI"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fi-FI" sz="1800">
                <a:solidFill>
                  <a:schemeClr val="dk1"/>
                </a:solidFill>
                <a:latin typeface="Arial"/>
                <a:ea typeface="Arial"/>
                <a:cs typeface="Arial"/>
                <a:sym typeface="Arial"/>
              </a:rPr>
              <a:t>Ihalainen, Laura &amp; Tuomarla, Ulla (2019). </a:t>
            </a:r>
            <a:r>
              <a:rPr i="1" lang="fi-FI" sz="1800">
                <a:solidFill>
                  <a:schemeClr val="dk1"/>
                </a:solidFill>
                <a:latin typeface="Arial"/>
                <a:ea typeface="Arial"/>
                <a:cs typeface="Arial"/>
                <a:sym typeface="Arial"/>
              </a:rPr>
              <a:t>Tulevaisuuden tekijöitä, huomisen humanisteja – näkökulmia tiedekasvatukseen humanistisilla aloilla.</a:t>
            </a:r>
            <a:r>
              <a:rPr lang="fi-FI" sz="1800">
                <a:solidFill>
                  <a:schemeClr val="dk1"/>
                </a:solidFill>
                <a:latin typeface="Arial"/>
                <a:ea typeface="Arial"/>
                <a:cs typeface="Arial"/>
                <a:sym typeface="Arial"/>
              </a:rPr>
              <a:t> Helsingin yliopisto. Blogikirjoitus 15.4.2019. </a:t>
            </a:r>
            <a:r>
              <a:rPr lang="fi-FI" sz="1800" u="sng">
                <a:solidFill>
                  <a:schemeClr val="dk1"/>
                </a:solidFill>
                <a:latin typeface="Arial"/>
                <a:ea typeface="Arial"/>
                <a:cs typeface="Arial"/>
                <a:sym typeface="Arial"/>
                <a:hlinkClick r:id="rId4">
                  <a:extLst>
                    <a:ext uri="{A12FA001-AC4F-418D-AE19-62706E023703}">
                      <ahyp:hlinkClr val="tx"/>
                    </a:ext>
                  </a:extLst>
                </a:hlinkClick>
              </a:rPr>
              <a:t>https://blogs.helsinki.fi/tiedekasvatus/2019/04/15/tulevaisuuden-tekijoita-huomisen-humanisteja-nakokulmia-tiedekasvatukseen-humanistisilla-aloilla/</a:t>
            </a:r>
            <a:r>
              <a:rPr lang="fi-FI"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fi-FI" sz="1800">
                <a:solidFill>
                  <a:schemeClr val="dk1"/>
                </a:solidFill>
                <a:latin typeface="Arial"/>
                <a:ea typeface="Arial"/>
                <a:cs typeface="Arial"/>
                <a:sym typeface="Arial"/>
              </a:rPr>
              <a:t>Olsson, Pia, Ainiala, Terhi &amp; Juhonen, Milla (2023). Urbaanit tarjoumat kulttuuriympäristönä : Voiman paikat johtolankoina kulttuurisesti ja sosiaalisesti kestävään kaupunkiin. </a:t>
            </a:r>
            <a:r>
              <a:rPr i="1" lang="fi-FI" sz="1800">
                <a:solidFill>
                  <a:schemeClr val="dk1"/>
                </a:solidFill>
                <a:latin typeface="Arial"/>
                <a:ea typeface="Arial"/>
                <a:cs typeface="Arial"/>
                <a:sym typeface="Arial"/>
              </a:rPr>
              <a:t>Alue ja ympäristö</a:t>
            </a:r>
            <a:r>
              <a:rPr lang="fi-FI" sz="1800">
                <a:solidFill>
                  <a:schemeClr val="dk1"/>
                </a:solidFill>
                <a:latin typeface="Arial"/>
                <a:ea typeface="Arial"/>
                <a:cs typeface="Arial"/>
                <a:sym typeface="Arial"/>
              </a:rPr>
              <a:t> 52(1). </a:t>
            </a:r>
            <a:r>
              <a:rPr lang="fi-FI" sz="1800" u="sng">
                <a:solidFill>
                  <a:schemeClr val="dk1"/>
                </a:solidFill>
                <a:latin typeface="Arial"/>
                <a:ea typeface="Arial"/>
                <a:cs typeface="Arial"/>
                <a:sym typeface="Arial"/>
                <a:hlinkClick r:id="rId5">
                  <a:extLst>
                    <a:ext uri="{A12FA001-AC4F-418D-AE19-62706E023703}">
                      <ahyp:hlinkClr val="tx"/>
                    </a:ext>
                  </a:extLst>
                </a:hlinkClick>
              </a:rPr>
              <a:t>https://doi.org/10.30663/ay.126774</a:t>
            </a:r>
            <a:r>
              <a:rPr lang="fi-FI"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i="1" lang="fi-FI" sz="1800">
                <a:solidFill>
                  <a:schemeClr val="dk1"/>
                </a:solidFill>
                <a:latin typeface="Arial"/>
                <a:ea typeface="Arial"/>
                <a:cs typeface="Arial"/>
                <a:sym typeface="Arial"/>
              </a:rPr>
              <a:t>Voiman paikka</a:t>
            </a:r>
            <a:r>
              <a:rPr lang="fi-FI" sz="1800">
                <a:solidFill>
                  <a:schemeClr val="dk1"/>
                </a:solidFill>
                <a:latin typeface="Arial"/>
                <a:ea typeface="Arial"/>
                <a:cs typeface="Arial"/>
                <a:sym typeface="Arial"/>
              </a:rPr>
              <a:t> -kotisivut: </a:t>
            </a:r>
            <a:r>
              <a:rPr lang="fi-FI" sz="1800" u="sng">
                <a:solidFill>
                  <a:schemeClr val="dk1"/>
                </a:solidFill>
                <a:latin typeface="Arial"/>
                <a:ea typeface="Arial"/>
                <a:cs typeface="Arial"/>
                <a:sym typeface="Arial"/>
                <a:hlinkClick r:id="rId6">
                  <a:extLst>
                    <a:ext uri="{A12FA001-AC4F-418D-AE19-62706E023703}">
                      <ahyp:hlinkClr val="tx"/>
                    </a:ext>
                  </a:extLst>
                </a:hlinkClick>
              </a:rPr>
              <a:t>https://www.helsinki.fi/fi/projektit/voiman-paikka</a:t>
            </a:r>
            <a:r>
              <a:rPr lang="fi-FI" sz="18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EE6"/>
        </a:solidFill>
      </p:bgPr>
    </p:bg>
    <p:spTree>
      <p:nvGrpSpPr>
        <p:cNvPr id="301" name="Shape 301"/>
        <p:cNvGrpSpPr/>
        <p:nvPr/>
      </p:nvGrpSpPr>
      <p:grpSpPr>
        <a:xfrm>
          <a:off x="0" y="0"/>
          <a:ext cx="0" cy="0"/>
          <a:chOff x="0" y="0"/>
          <a:chExt cx="0" cy="0"/>
        </a:xfrm>
      </p:grpSpPr>
      <p:sp>
        <p:nvSpPr>
          <p:cNvPr id="302" name="Google Shape;302;p25"/>
          <p:cNvSpPr txBox="1"/>
          <p:nvPr>
            <p:ph type="title"/>
          </p:nvPr>
        </p:nvSpPr>
        <p:spPr>
          <a:xfrm>
            <a:off x="436419" y="90545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lang="fi-FI" sz="2800">
                <a:latin typeface="Rockwell"/>
                <a:ea typeface="Rockwell"/>
                <a:cs typeface="Rockwell"/>
                <a:sym typeface="Rockwell"/>
              </a:rPr>
              <a:t>Työryhmä</a:t>
            </a:r>
            <a:endParaRPr/>
          </a:p>
        </p:txBody>
      </p:sp>
      <p:sp>
        <p:nvSpPr>
          <p:cNvPr id="303" name="Google Shape;303;p25"/>
          <p:cNvSpPr txBox="1"/>
          <p:nvPr>
            <p:ph idx="1" type="body"/>
          </p:nvPr>
        </p:nvSpPr>
        <p:spPr>
          <a:xfrm>
            <a:off x="616529" y="2504498"/>
            <a:ext cx="7716982" cy="24948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fi-FI" sz="2000">
                <a:latin typeface="Calibri"/>
                <a:ea typeface="Calibri"/>
                <a:cs typeface="Calibri"/>
                <a:sym typeface="Calibri"/>
              </a:rPr>
              <a:t>Terhi Ainiala</a:t>
            </a:r>
            <a:r>
              <a:rPr lang="fi-FI" sz="2000">
                <a:latin typeface="Calibri"/>
                <a:ea typeface="Calibri"/>
                <a:cs typeface="Calibri"/>
                <a:sym typeface="Calibri"/>
              </a:rPr>
              <a:t>, suomen kielen professori Helsingin yliopistossa</a:t>
            </a:r>
            <a:endParaRPr sz="2000"/>
          </a:p>
          <a:p>
            <a:pPr indent="0" lvl="0" marL="0" rtl="0" algn="l">
              <a:lnSpc>
                <a:spcPct val="90000"/>
              </a:lnSpc>
              <a:spcBef>
                <a:spcPts val="1000"/>
              </a:spcBef>
              <a:spcAft>
                <a:spcPts val="0"/>
              </a:spcAft>
              <a:buClr>
                <a:schemeClr val="dk1"/>
              </a:buClr>
              <a:buSzPts val="2000"/>
              <a:buNone/>
            </a:pPr>
            <a:r>
              <a:rPr b="1" lang="fi-FI" sz="2000">
                <a:latin typeface="Calibri"/>
                <a:ea typeface="Calibri"/>
                <a:cs typeface="Calibri"/>
                <a:sym typeface="Calibri"/>
              </a:rPr>
              <a:t>Pia Olsson</a:t>
            </a:r>
            <a:r>
              <a:rPr lang="fi-FI" sz="2000">
                <a:latin typeface="Calibri"/>
                <a:ea typeface="Calibri"/>
                <a:cs typeface="Calibri"/>
                <a:sym typeface="Calibri"/>
              </a:rPr>
              <a:t>, etnologian professori Helsingin yliopistossa</a:t>
            </a:r>
            <a:endParaRPr/>
          </a:p>
          <a:p>
            <a:pPr indent="0" lvl="0" marL="0" rtl="0" algn="l">
              <a:lnSpc>
                <a:spcPct val="90000"/>
              </a:lnSpc>
              <a:spcBef>
                <a:spcPts val="1000"/>
              </a:spcBef>
              <a:spcAft>
                <a:spcPts val="0"/>
              </a:spcAft>
              <a:buClr>
                <a:schemeClr val="dk1"/>
              </a:buClr>
              <a:buSzPts val="2000"/>
              <a:buNone/>
            </a:pPr>
            <a:r>
              <a:rPr b="1" lang="fi-FI" sz="2000">
                <a:latin typeface="Calibri"/>
                <a:ea typeface="Calibri"/>
                <a:cs typeface="Calibri"/>
                <a:sym typeface="Calibri"/>
              </a:rPr>
              <a:t>Karoliina Valalehto</a:t>
            </a:r>
            <a:r>
              <a:rPr lang="fi-FI" sz="2000">
                <a:latin typeface="Calibri"/>
                <a:ea typeface="Calibri"/>
                <a:cs typeface="Calibri"/>
                <a:sym typeface="Calibri"/>
              </a:rPr>
              <a:t>, etnologian väitöskirjatutkija Helsingin yliopistossa</a:t>
            </a:r>
            <a:endParaRPr/>
          </a:p>
          <a:p>
            <a:pPr indent="0" lvl="0" marL="0" rtl="0" algn="l">
              <a:lnSpc>
                <a:spcPct val="90000"/>
              </a:lnSpc>
              <a:spcBef>
                <a:spcPts val="1000"/>
              </a:spcBef>
              <a:spcAft>
                <a:spcPts val="0"/>
              </a:spcAft>
              <a:buClr>
                <a:schemeClr val="dk1"/>
              </a:buClr>
              <a:buSzPts val="2000"/>
              <a:buNone/>
            </a:pPr>
            <a:r>
              <a:rPr b="1" lang="fi-FI" sz="2000">
                <a:latin typeface="Calibri"/>
                <a:ea typeface="Calibri"/>
                <a:cs typeface="Calibri"/>
                <a:sym typeface="Calibri"/>
              </a:rPr>
              <a:t>Sofia Sandström</a:t>
            </a:r>
            <a:r>
              <a:rPr lang="fi-FI" sz="2000">
                <a:latin typeface="Calibri"/>
                <a:ea typeface="Calibri"/>
                <a:cs typeface="Calibri"/>
                <a:sym typeface="Calibri"/>
              </a:rPr>
              <a:t>, suomen kielen maisteriopiskelija Helsingin yliopistossa</a:t>
            </a:r>
            <a:endParaRPr/>
          </a:p>
          <a:p>
            <a:pPr indent="0" lvl="0" marL="0" rtl="0" algn="l">
              <a:lnSpc>
                <a:spcPct val="90000"/>
              </a:lnSpc>
              <a:spcBef>
                <a:spcPts val="1000"/>
              </a:spcBef>
              <a:spcAft>
                <a:spcPts val="0"/>
              </a:spcAft>
              <a:buClr>
                <a:schemeClr val="dk1"/>
              </a:buClr>
              <a:buSzPts val="2000"/>
              <a:buNone/>
            </a:pPr>
            <a:r>
              <a:rPr b="1" lang="fi-FI" sz="2000">
                <a:latin typeface="Calibri"/>
                <a:ea typeface="Calibri"/>
                <a:cs typeface="Calibri"/>
                <a:sym typeface="Calibri"/>
              </a:rPr>
              <a:t>Iiris Helinä</a:t>
            </a:r>
            <a:r>
              <a:rPr lang="fi-FI" sz="2000">
                <a:latin typeface="Calibri"/>
                <a:ea typeface="Calibri"/>
                <a:cs typeface="Calibri"/>
                <a:sym typeface="Calibri"/>
              </a:rPr>
              <a:t>, suomen kielen maisteriopiskelija Helsingin yliopistossa</a:t>
            </a:r>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p:txBody>
      </p:sp>
      <p:pic>
        <p:nvPicPr>
          <p:cNvPr descr="Kuva, joka sisältää kohteen sisä-, vaate, seinä, Kodinkone&#10;&#10;Tekoälyllä luotu sisältö saattaa olla virheellistä." id="304" name="Google Shape;304;p25"/>
          <p:cNvPicPr preferRelativeResize="0"/>
          <p:nvPr/>
        </p:nvPicPr>
        <p:blipFill rotWithShape="1">
          <a:blip r:embed="rId3">
            <a:alphaModFix/>
          </a:blip>
          <a:srcRect b="293" l="0" r="5455" t="0"/>
          <a:stretch/>
        </p:blipFill>
        <p:spPr>
          <a:xfrm rot="5400000">
            <a:off x="7091262" y="1766338"/>
            <a:ext cx="6871858" cy="3339197"/>
          </a:xfrm>
          <a:prstGeom prst="rect">
            <a:avLst/>
          </a:prstGeom>
          <a:noFill/>
          <a:ln>
            <a:noFill/>
          </a:ln>
        </p:spPr>
      </p:pic>
      <p:sp>
        <p:nvSpPr>
          <p:cNvPr id="305" name="Google Shape;305;p25"/>
          <p:cNvSpPr/>
          <p:nvPr/>
        </p:nvSpPr>
        <p:spPr>
          <a:xfrm>
            <a:off x="434457" y="2241816"/>
            <a:ext cx="7887500" cy="2490469"/>
          </a:xfrm>
          <a:custGeom>
            <a:rect b="b" l="l" r="r" t="t"/>
            <a:pathLst>
              <a:path extrusionOk="0" h="2490469" w="7887500">
                <a:moveTo>
                  <a:pt x="0" y="0"/>
                </a:moveTo>
                <a:cubicBezTo>
                  <a:pt x="2723799" y="124235"/>
                  <a:pt x="4621236" y="-150204"/>
                  <a:pt x="7887500" y="0"/>
                </a:cubicBezTo>
                <a:cubicBezTo>
                  <a:pt x="8000810" y="1187264"/>
                  <a:pt x="7735472" y="1742752"/>
                  <a:pt x="7887500" y="2490469"/>
                </a:cubicBezTo>
                <a:cubicBezTo>
                  <a:pt x="6363959" y="2461709"/>
                  <a:pt x="3484010" y="2520030"/>
                  <a:pt x="0" y="2490469"/>
                </a:cubicBezTo>
                <a:cubicBezTo>
                  <a:pt x="101116" y="1940742"/>
                  <a:pt x="-1037" y="1169230"/>
                  <a:pt x="0" y="0"/>
                </a:cubicBezTo>
                <a:close/>
              </a:path>
            </a:pathLst>
          </a:custGeom>
          <a:noFill/>
          <a:ln cap="flat" cmpd="sng" w="19050">
            <a:solidFill>
              <a:schemeClr val="accent2"/>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15608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p:nvPr/>
        </p:nvSpPr>
        <p:spPr>
          <a:xfrm>
            <a:off x="374621" y="1704593"/>
            <a:ext cx="5160088" cy="4690999"/>
          </a:xfrm>
          <a:custGeom>
            <a:rect b="b" l="l" r="r" t="t"/>
            <a:pathLst>
              <a:path extrusionOk="0" fill="none" h="4690999" w="5160088">
                <a:moveTo>
                  <a:pt x="0" y="0"/>
                </a:moveTo>
                <a:cubicBezTo>
                  <a:pt x="2043467" y="-59067"/>
                  <a:pt x="2728776" y="-129691"/>
                  <a:pt x="5160088" y="0"/>
                </a:cubicBezTo>
                <a:cubicBezTo>
                  <a:pt x="5124410" y="1126082"/>
                  <a:pt x="5085542" y="3210283"/>
                  <a:pt x="5160088" y="4690999"/>
                </a:cubicBezTo>
                <a:cubicBezTo>
                  <a:pt x="3747747" y="4821987"/>
                  <a:pt x="533432" y="4599030"/>
                  <a:pt x="0" y="4690999"/>
                </a:cubicBezTo>
                <a:cubicBezTo>
                  <a:pt x="168807" y="3289949"/>
                  <a:pt x="-137122" y="1133025"/>
                  <a:pt x="0" y="0"/>
                </a:cubicBezTo>
                <a:close/>
              </a:path>
              <a:path extrusionOk="0" h="4690999" w="5160088">
                <a:moveTo>
                  <a:pt x="0" y="0"/>
                </a:moveTo>
                <a:cubicBezTo>
                  <a:pt x="1792725" y="124235"/>
                  <a:pt x="3930626" y="-150204"/>
                  <a:pt x="5160088" y="0"/>
                </a:cubicBezTo>
                <a:cubicBezTo>
                  <a:pt x="5273398" y="2301036"/>
                  <a:pt x="5008060" y="3792204"/>
                  <a:pt x="5160088" y="4690999"/>
                </a:cubicBezTo>
                <a:cubicBezTo>
                  <a:pt x="3938143" y="4662239"/>
                  <a:pt x="950387" y="4720560"/>
                  <a:pt x="0" y="4690999"/>
                </a:cubicBezTo>
                <a:cubicBezTo>
                  <a:pt x="101116" y="2914146"/>
                  <a:pt x="-1037" y="914287"/>
                  <a:pt x="0" y="0"/>
                </a:cubicBezTo>
                <a:close/>
              </a:path>
            </a:pathLst>
          </a:custGeom>
          <a:solidFill>
            <a:schemeClr val="lt1"/>
          </a:solidFill>
          <a:ln cap="flat" cmpd="sng" w="19050">
            <a:solidFill>
              <a:srgbClr val="DAAFB7"/>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b="0" i="0" sz="1800" u="none" cap="none" strike="noStrike">
              <a:solidFill>
                <a:srgbClr val="E6839F"/>
              </a:solidFill>
              <a:latin typeface="Calibri"/>
              <a:ea typeface="Calibri"/>
              <a:cs typeface="Calibri"/>
              <a:sym typeface="Calibri"/>
            </a:endParaRPr>
          </a:p>
        </p:txBody>
      </p:sp>
      <p:sp>
        <p:nvSpPr>
          <p:cNvPr id="102" name="Google Shape;102;p3"/>
          <p:cNvSpPr/>
          <p:nvPr/>
        </p:nvSpPr>
        <p:spPr>
          <a:xfrm>
            <a:off x="622928" y="1876168"/>
            <a:ext cx="4632020" cy="4507423"/>
          </a:xfrm>
          <a:prstGeom prst="rect">
            <a:avLst/>
          </a:prstGeom>
          <a:noFill/>
          <a:ln>
            <a:noFill/>
          </a:ln>
        </p:spPr>
        <p:txBody>
          <a:bodyPr anchorCtr="0" anchor="t" bIns="28575" lIns="57150" spcFirstLastPara="1" rIns="57150" wrap="square" tIns="28575">
            <a:noAutofit/>
          </a:bodyPr>
          <a:lstStyle/>
          <a:p>
            <a:pPr indent="0" lvl="0" marL="0" marR="0" rtl="0" algn="just">
              <a:lnSpc>
                <a:spcPct val="100000"/>
              </a:lnSpc>
              <a:spcBef>
                <a:spcPts val="0"/>
              </a:spcBef>
              <a:spcAft>
                <a:spcPts val="0"/>
              </a:spcAft>
              <a:buClr>
                <a:schemeClr val="dk1"/>
              </a:buClr>
              <a:buSzPts val="1800"/>
              <a:buFont typeface="Calibri"/>
              <a:buNone/>
            </a:pPr>
            <a:r>
              <a:rPr b="0" i="0" lang="fi-FI" sz="1800" u="none" cap="none" strike="noStrike">
                <a:solidFill>
                  <a:schemeClr val="dk1"/>
                </a:solidFill>
                <a:latin typeface="Calibri"/>
                <a:ea typeface="Calibri"/>
                <a:cs typeface="Calibri"/>
                <a:sym typeface="Calibri"/>
              </a:rPr>
              <a:t>Voiman paikka on Helsingin yliopiston humanistinen tiedekasvatushanke, jonka tavoitteena on tarjota välineitä koululaisille omien voiman paikkojen pohtimiseen ja tutkimiseen. Voiman paikkojen tarkastelu toimii esimerkkinä siitä, mitä humanistinen tutkimus voi olla ja miksi se on merkityksellistä.</a:t>
            </a:r>
            <a:endParaRPr b="1"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Calibri"/>
              <a:buNone/>
            </a:pPr>
            <a:r>
              <a:rPr b="0" i="0" lang="fi-FI" sz="1800" u="none" cap="none" strike="noStrike">
                <a:solidFill>
                  <a:schemeClr val="dk1"/>
                </a:solidFill>
                <a:latin typeface="Calibri"/>
                <a:ea typeface="Calibri"/>
                <a:cs typeface="Calibri"/>
                <a:sym typeface="Calibri"/>
              </a:rPr>
              <a:t>Voiman paikalla tarkoitetaan ihmiselle tärkeää paikkaa, joka antaa voimaa arjessa. Voiman paikka voi myös inspiroida, rauhoittaa tai ilahduttaa. Se voi sijaita lähiympäristössä tai hyvinkin kaukana. Voiman paikka voi myös olla digitaalinen, fiktiivinen tai mielikuvituksellinen. Ihmisellä voi olla useita erilaisia voiman paikkoja ja ne saattavat myös muuttua ajan myötä.</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3" name="Google Shape;103;p3"/>
          <p:cNvSpPr txBox="1"/>
          <p:nvPr/>
        </p:nvSpPr>
        <p:spPr>
          <a:xfrm>
            <a:off x="575833" y="204943"/>
            <a:ext cx="4811759" cy="1629111"/>
          </a:xfrm>
          <a:prstGeom prst="rect">
            <a:avLst/>
          </a:prstGeom>
          <a:noFill/>
          <a:ln>
            <a:noFill/>
          </a:ln>
        </p:spPr>
        <p:txBody>
          <a:bodyPr anchorCtr="0" anchor="ctr" bIns="28575" lIns="57150" spcFirstLastPara="1" rIns="57150" wrap="square" tIns="28575">
            <a:noAutofit/>
          </a:bodyPr>
          <a:lstStyle/>
          <a:p>
            <a:pPr indent="-321310" lvl="0" marL="321310" marR="0" rtl="0" algn="l">
              <a:lnSpc>
                <a:spcPct val="150000"/>
              </a:lnSpc>
              <a:spcBef>
                <a:spcPts val="0"/>
              </a:spcBef>
              <a:spcAft>
                <a:spcPts val="0"/>
              </a:spcAft>
              <a:buClr>
                <a:schemeClr val="dk1"/>
              </a:buClr>
              <a:buSzPts val="2400"/>
              <a:buFont typeface="Rockwell"/>
              <a:buAutoNum type="arabicPeriod"/>
            </a:pPr>
            <a:r>
              <a:rPr b="0" i="0" lang="fi-FI" sz="2400" u="none" cap="none" strike="noStrike">
                <a:solidFill>
                  <a:schemeClr val="dk1"/>
                </a:solidFill>
                <a:latin typeface="Rockwell"/>
                <a:ea typeface="Rockwell"/>
                <a:cs typeface="Rockwell"/>
                <a:sym typeface="Rockwell"/>
              </a:rPr>
              <a:t>Johdanto</a:t>
            </a:r>
            <a:endParaRPr b="0" i="0" sz="2400" u="none" cap="none" strike="noStrike">
              <a:solidFill>
                <a:srgbClr val="E6839F"/>
              </a:solidFill>
              <a:latin typeface="Rockwell"/>
              <a:ea typeface="Rockwell"/>
              <a:cs typeface="Rockwell"/>
              <a:sym typeface="Rockwell"/>
            </a:endParaRPr>
          </a:p>
          <a:p>
            <a:pPr indent="0" lvl="0" marL="0" marR="0" rtl="0" algn="l">
              <a:spcBef>
                <a:spcPts val="250"/>
              </a:spcBef>
              <a:spcAft>
                <a:spcPts val="0"/>
              </a:spcAft>
              <a:buNone/>
            </a:pPr>
            <a:r>
              <a:rPr b="1" i="0" lang="fi-FI" sz="2800" u="none" cap="none" strike="noStrike">
                <a:solidFill>
                  <a:srgbClr val="E6839F"/>
                </a:solidFill>
                <a:latin typeface="Rockwell"/>
                <a:ea typeface="Rockwell"/>
                <a:cs typeface="Rockwell"/>
                <a:sym typeface="Rockwell"/>
              </a:rPr>
              <a:t>Mikä on Voiman paikka?</a:t>
            </a:r>
            <a:endParaRPr b="0" i="0" sz="2800" u="none" cap="none" strike="noStrike">
              <a:solidFill>
                <a:srgbClr val="E6839F"/>
              </a:solidFill>
              <a:latin typeface="Rockwell"/>
              <a:ea typeface="Rockwell"/>
              <a:cs typeface="Rockwell"/>
              <a:sym typeface="Rockwell"/>
            </a:endParaRPr>
          </a:p>
        </p:txBody>
      </p:sp>
      <p:sp>
        <p:nvSpPr>
          <p:cNvPr id="104" name="Google Shape;104;p3"/>
          <p:cNvSpPr/>
          <p:nvPr/>
        </p:nvSpPr>
        <p:spPr>
          <a:xfrm>
            <a:off x="5919290" y="1277197"/>
            <a:ext cx="5911699" cy="4303071"/>
          </a:xfrm>
          <a:custGeom>
            <a:rect b="b" l="l" r="r" t="t"/>
            <a:pathLst>
              <a:path extrusionOk="0" fill="none" h="4303071" w="5911699">
                <a:moveTo>
                  <a:pt x="0" y="0"/>
                </a:moveTo>
                <a:cubicBezTo>
                  <a:pt x="788123" y="-59067"/>
                  <a:pt x="4619296" y="-129691"/>
                  <a:pt x="5911699" y="0"/>
                </a:cubicBezTo>
                <a:cubicBezTo>
                  <a:pt x="5876021" y="673572"/>
                  <a:pt x="5837153" y="2915581"/>
                  <a:pt x="5911699" y="4303071"/>
                </a:cubicBezTo>
                <a:cubicBezTo>
                  <a:pt x="3881547" y="4434059"/>
                  <a:pt x="1250525" y="4211102"/>
                  <a:pt x="0" y="4303071"/>
                </a:cubicBezTo>
                <a:cubicBezTo>
                  <a:pt x="168807" y="3349257"/>
                  <a:pt x="-137122" y="1127037"/>
                  <a:pt x="0" y="0"/>
                </a:cubicBezTo>
                <a:close/>
              </a:path>
              <a:path extrusionOk="0" h="4303071" w="5911699">
                <a:moveTo>
                  <a:pt x="0" y="0"/>
                </a:moveTo>
                <a:cubicBezTo>
                  <a:pt x="2520973" y="124235"/>
                  <a:pt x="4866403" y="-150204"/>
                  <a:pt x="5911699" y="0"/>
                </a:cubicBezTo>
                <a:cubicBezTo>
                  <a:pt x="6025009" y="1967094"/>
                  <a:pt x="5759671" y="3862593"/>
                  <a:pt x="5911699" y="4303071"/>
                </a:cubicBezTo>
                <a:cubicBezTo>
                  <a:pt x="3817435" y="4274311"/>
                  <a:pt x="933275" y="4332632"/>
                  <a:pt x="0" y="4303071"/>
                </a:cubicBezTo>
                <a:cubicBezTo>
                  <a:pt x="101116" y="2425976"/>
                  <a:pt x="-1037" y="1431197"/>
                  <a:pt x="0" y="0"/>
                </a:cubicBezTo>
                <a:close/>
              </a:path>
            </a:pathLst>
          </a:custGeom>
          <a:solidFill>
            <a:schemeClr val="lt1"/>
          </a:solidFill>
          <a:ln cap="flat" cmpd="sng" w="19050">
            <a:solidFill>
              <a:srgbClr val="DAAFB7"/>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b="0" i="0" sz="1100" u="none" cap="none" strike="noStrike">
              <a:solidFill>
                <a:srgbClr val="E6839F"/>
              </a:solidFill>
              <a:latin typeface="Arial"/>
              <a:ea typeface="Arial"/>
              <a:cs typeface="Arial"/>
              <a:sym typeface="Arial"/>
            </a:endParaRPr>
          </a:p>
        </p:txBody>
      </p:sp>
      <p:pic>
        <p:nvPicPr>
          <p:cNvPr id="105" name="Google Shape;105;p3" title="Mikä on voiman paikka?"/>
          <p:cNvPicPr preferRelativeResize="0"/>
          <p:nvPr/>
        </p:nvPicPr>
        <p:blipFill rotWithShape="1">
          <a:blip r:embed="rId3">
            <a:alphaModFix/>
          </a:blip>
          <a:srcRect b="0" l="0" r="0" t="0"/>
          <a:stretch/>
        </p:blipFill>
        <p:spPr>
          <a:xfrm>
            <a:off x="6159788" y="2195945"/>
            <a:ext cx="5429684" cy="3103419"/>
          </a:xfrm>
          <a:prstGeom prst="rect">
            <a:avLst/>
          </a:prstGeom>
          <a:noFill/>
          <a:ln>
            <a:noFill/>
          </a:ln>
        </p:spPr>
      </p:pic>
      <p:sp>
        <p:nvSpPr>
          <p:cNvPr id="106" name="Google Shape;106;p3"/>
          <p:cNvSpPr txBox="1"/>
          <p:nvPr/>
        </p:nvSpPr>
        <p:spPr>
          <a:xfrm>
            <a:off x="6113585" y="1539106"/>
            <a:ext cx="50430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i-FI" sz="1800" u="none" cap="none" strike="noStrike">
                <a:solidFill>
                  <a:schemeClr val="dk1"/>
                </a:solidFill>
                <a:latin typeface="Calibri"/>
                <a:ea typeface="Calibri"/>
                <a:cs typeface="Calibri"/>
                <a:sym typeface="Calibri"/>
              </a:rPr>
              <a:t>Linkki videoon: </a:t>
            </a:r>
            <a:r>
              <a:rPr b="0" i="0" lang="fi-FI"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https://youtu.be/Bn4DHhP5bpE</a:t>
            </a:r>
            <a:r>
              <a:rPr b="0" i="0" lang="fi-FI" sz="18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p:nvPr/>
        </p:nvSpPr>
        <p:spPr>
          <a:xfrm>
            <a:off x="5329178" y="1853996"/>
            <a:ext cx="5798028" cy="4465427"/>
          </a:xfrm>
          <a:custGeom>
            <a:rect b="b" l="l" r="r" t="t"/>
            <a:pathLst>
              <a:path extrusionOk="0" fill="none" h="4465427" w="5798028">
                <a:moveTo>
                  <a:pt x="0" y="0"/>
                </a:moveTo>
                <a:cubicBezTo>
                  <a:pt x="1949221" y="-59067"/>
                  <a:pt x="4243210" y="-129691"/>
                  <a:pt x="5798028" y="0"/>
                </a:cubicBezTo>
                <a:cubicBezTo>
                  <a:pt x="5762350" y="2231557"/>
                  <a:pt x="5723482" y="2328933"/>
                  <a:pt x="5798028" y="4465427"/>
                </a:cubicBezTo>
                <a:cubicBezTo>
                  <a:pt x="3426505" y="4596415"/>
                  <a:pt x="832208" y="4373458"/>
                  <a:pt x="0" y="4465427"/>
                </a:cubicBezTo>
                <a:cubicBezTo>
                  <a:pt x="168807" y="2540667"/>
                  <a:pt x="-137122" y="1654115"/>
                  <a:pt x="0" y="0"/>
                </a:cubicBezTo>
                <a:close/>
              </a:path>
              <a:path extrusionOk="0" h="4465427" w="5798028">
                <a:moveTo>
                  <a:pt x="0" y="0"/>
                </a:moveTo>
                <a:cubicBezTo>
                  <a:pt x="2006216" y="124235"/>
                  <a:pt x="5025577" y="-150204"/>
                  <a:pt x="5798028" y="0"/>
                </a:cubicBezTo>
                <a:cubicBezTo>
                  <a:pt x="5911338" y="995907"/>
                  <a:pt x="5646000" y="2984471"/>
                  <a:pt x="5798028" y="4465427"/>
                </a:cubicBezTo>
                <a:cubicBezTo>
                  <a:pt x="3042495" y="4436667"/>
                  <a:pt x="1652641" y="4494988"/>
                  <a:pt x="0" y="4465427"/>
                </a:cubicBezTo>
                <a:cubicBezTo>
                  <a:pt x="101116" y="3233272"/>
                  <a:pt x="-1037" y="1308339"/>
                  <a:pt x="0" y="0"/>
                </a:cubicBezTo>
                <a:close/>
              </a:path>
            </a:pathLst>
          </a:custGeom>
          <a:solidFill>
            <a:schemeClr val="lt1"/>
          </a:solidFill>
          <a:ln cap="flat" cmpd="sng" w="19050">
            <a:solidFill>
              <a:srgbClr val="DAAFB7"/>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E6839F"/>
              </a:solidFill>
              <a:latin typeface="Arial"/>
              <a:ea typeface="Arial"/>
              <a:cs typeface="Arial"/>
              <a:sym typeface="Arial"/>
            </a:endParaRPr>
          </a:p>
        </p:txBody>
      </p:sp>
      <p:sp>
        <p:nvSpPr>
          <p:cNvPr id="112" name="Google Shape;112;p4"/>
          <p:cNvSpPr txBox="1"/>
          <p:nvPr/>
        </p:nvSpPr>
        <p:spPr>
          <a:xfrm>
            <a:off x="5520674" y="2002054"/>
            <a:ext cx="5390013" cy="4327276"/>
          </a:xfrm>
          <a:prstGeom prst="rect">
            <a:avLst/>
          </a:prstGeom>
          <a:noFill/>
          <a:ln>
            <a:noFill/>
          </a:ln>
        </p:spPr>
        <p:txBody>
          <a:bodyPr anchorCtr="0" anchor="t" bIns="28575" lIns="57150" spcFirstLastPara="1" rIns="57150" wrap="square" tIns="28575">
            <a:noAutofit/>
          </a:bodyPr>
          <a:lstStyle/>
          <a:p>
            <a:pPr indent="0" lvl="0" marL="0" marR="0" rtl="0" algn="just">
              <a:spcBef>
                <a:spcPts val="0"/>
              </a:spcBef>
              <a:spcAft>
                <a:spcPts val="0"/>
              </a:spcAft>
              <a:buNone/>
            </a:pPr>
            <a:r>
              <a:rPr lang="fi-FI" sz="1800">
                <a:solidFill>
                  <a:schemeClr val="dk1"/>
                </a:solidFill>
                <a:latin typeface="Calibri"/>
                <a:ea typeface="Calibri"/>
                <a:cs typeface="Calibri"/>
                <a:sym typeface="Calibri"/>
              </a:rPr>
              <a:t>Voiman paikkojen merkityksiä on yhtä monia kuin ihmisiä. Monille paikan voimaannuttavuus on kuitenkin ennen kaikkea hyvinvoinnin lähde. Siellä voi kokea vapautta, onnistumisia ja mielenrauhaa tai se voi mahdollistaa mieleisen tekemisen ja itselleen tärkeiden ihmisten kohtaamisen. Vaikka omaan voiman paikkaan pääsisi harvoin, pelkästään sen mieleen palauttaminen ja itsensä sinne kuvittelu voi tuottaa hyvää oloa. Voiman paikan tunteminen ja tutkiskelu voi myös auttaa omien tunteiden ja ajatusten sanoittamisessa.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fi-FI" sz="1800">
                <a:solidFill>
                  <a:schemeClr val="dk1"/>
                </a:solidFill>
                <a:latin typeface="Arial"/>
                <a:ea typeface="Arial"/>
                <a:cs typeface="Arial"/>
                <a:sym typeface="Arial"/>
              </a:rPr>
              <a:t>Hankkeessamme voiman paikat nähdään monenlaisia merkityksiä ja ajallisia kerrostumia kantavina kulttuuriympäristöinä,</a:t>
            </a:r>
            <a:r>
              <a:rPr lang="fi-FI" sz="1800">
                <a:solidFill>
                  <a:schemeClr val="dk1"/>
                </a:solidFill>
                <a:latin typeface="Calibri"/>
                <a:ea typeface="Calibri"/>
                <a:cs typeface="Calibri"/>
                <a:sym typeface="Calibri"/>
              </a:rPr>
              <a:t> joiden tunnistaminen mahdollistaa myös niiden vaalimisen ja suojelun. </a:t>
            </a:r>
            <a:endParaRPr/>
          </a:p>
        </p:txBody>
      </p:sp>
      <p:sp>
        <p:nvSpPr>
          <p:cNvPr id="113" name="Google Shape;113;p4"/>
          <p:cNvSpPr txBox="1"/>
          <p:nvPr/>
        </p:nvSpPr>
        <p:spPr>
          <a:xfrm>
            <a:off x="5329351" y="541099"/>
            <a:ext cx="6035219" cy="1312554"/>
          </a:xfrm>
          <a:prstGeom prst="rect">
            <a:avLst/>
          </a:prstGeom>
          <a:noFill/>
          <a:ln>
            <a:noFill/>
          </a:ln>
        </p:spPr>
        <p:txBody>
          <a:bodyPr anchorCtr="0" anchor="ctr" bIns="28575" lIns="57150" spcFirstLastPara="1" rIns="57150" wrap="square" tIns="28575">
            <a:normAutofit/>
          </a:bodyPr>
          <a:lstStyle/>
          <a:p>
            <a:pPr indent="0" lvl="0" marL="0" marR="0" rtl="0" algn="l">
              <a:spcBef>
                <a:spcPts val="0"/>
              </a:spcBef>
              <a:spcAft>
                <a:spcPts val="0"/>
              </a:spcAft>
              <a:buNone/>
            </a:pPr>
            <a:r>
              <a:rPr b="1" lang="fi-FI" sz="2800">
                <a:solidFill>
                  <a:srgbClr val="E6839F"/>
                </a:solidFill>
                <a:latin typeface="Rockwell"/>
                <a:ea typeface="Rockwell"/>
                <a:cs typeface="Rockwell"/>
                <a:sym typeface="Rockwell"/>
              </a:rPr>
              <a:t>Miksi voiman paikat ovat tärkeitä?</a:t>
            </a:r>
            <a:endParaRPr sz="2800">
              <a:solidFill>
                <a:srgbClr val="E6839F"/>
              </a:solidFill>
              <a:latin typeface="Rockwell"/>
              <a:ea typeface="Rockwell"/>
              <a:cs typeface="Rockwell"/>
              <a:sym typeface="Rockwell"/>
            </a:endParaRPr>
          </a:p>
        </p:txBody>
      </p:sp>
      <p:pic>
        <p:nvPicPr>
          <p:cNvPr id="114" name="Google Shape;114;p4"/>
          <p:cNvPicPr preferRelativeResize="0"/>
          <p:nvPr/>
        </p:nvPicPr>
        <p:blipFill rotWithShape="1">
          <a:blip r:embed="rId3">
            <a:alphaModFix/>
          </a:blip>
          <a:srcRect b="1078" l="11948" r="13058" t="-1245"/>
          <a:stretch/>
        </p:blipFill>
        <p:spPr>
          <a:xfrm rot="5400000">
            <a:off x="-1351151" y="1314988"/>
            <a:ext cx="6886177" cy="41941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p:nvPr/>
        </p:nvSpPr>
        <p:spPr>
          <a:xfrm>
            <a:off x="6903484" y="1102062"/>
            <a:ext cx="4720152" cy="5177612"/>
          </a:xfrm>
          <a:prstGeom prst="rect">
            <a:avLst/>
          </a:prstGeom>
          <a:solidFill>
            <a:srgbClr val="E683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5"/>
          <p:cNvSpPr/>
          <p:nvPr/>
        </p:nvSpPr>
        <p:spPr>
          <a:xfrm>
            <a:off x="320434" y="1496318"/>
            <a:ext cx="6130451" cy="4992687"/>
          </a:xfrm>
          <a:custGeom>
            <a:rect b="b" l="l" r="r" t="t"/>
            <a:pathLst>
              <a:path extrusionOk="0" fill="none" h="4992687" w="6130451">
                <a:moveTo>
                  <a:pt x="0" y="0"/>
                </a:moveTo>
                <a:cubicBezTo>
                  <a:pt x="1980912" y="-59067"/>
                  <a:pt x="4214462" y="-129691"/>
                  <a:pt x="6130451" y="0"/>
                </a:cubicBezTo>
                <a:cubicBezTo>
                  <a:pt x="6094773" y="1822946"/>
                  <a:pt x="6055905" y="2532240"/>
                  <a:pt x="6130451" y="4992687"/>
                </a:cubicBezTo>
                <a:cubicBezTo>
                  <a:pt x="4469571" y="5123675"/>
                  <a:pt x="1419334" y="4900718"/>
                  <a:pt x="0" y="4992687"/>
                </a:cubicBezTo>
                <a:cubicBezTo>
                  <a:pt x="168807" y="3406161"/>
                  <a:pt x="-137122" y="1699300"/>
                  <a:pt x="0" y="0"/>
                </a:cubicBezTo>
                <a:close/>
              </a:path>
              <a:path extrusionOk="0" h="4992687" w="6130451">
                <a:moveTo>
                  <a:pt x="0" y="0"/>
                </a:moveTo>
                <a:cubicBezTo>
                  <a:pt x="3019215" y="124235"/>
                  <a:pt x="5288957" y="-150204"/>
                  <a:pt x="6130451" y="0"/>
                </a:cubicBezTo>
                <a:cubicBezTo>
                  <a:pt x="6243761" y="1987991"/>
                  <a:pt x="5978423" y="3445524"/>
                  <a:pt x="6130451" y="4992687"/>
                </a:cubicBezTo>
                <a:cubicBezTo>
                  <a:pt x="4774892" y="4963927"/>
                  <a:pt x="2493462" y="5022248"/>
                  <a:pt x="0" y="4992687"/>
                </a:cubicBezTo>
                <a:cubicBezTo>
                  <a:pt x="101116" y="3294452"/>
                  <a:pt x="-1037" y="2434093"/>
                  <a:pt x="0" y="0"/>
                </a:cubicBezTo>
                <a:close/>
              </a:path>
            </a:pathLst>
          </a:custGeom>
          <a:solidFill>
            <a:schemeClr val="lt1"/>
          </a:solidFill>
          <a:ln cap="flat" cmpd="sng" w="19050">
            <a:solidFill>
              <a:srgbClr val="DAAFB7"/>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E6839F"/>
              </a:solidFill>
              <a:latin typeface="Arial"/>
              <a:ea typeface="Arial"/>
              <a:cs typeface="Arial"/>
              <a:sym typeface="Arial"/>
            </a:endParaRPr>
          </a:p>
        </p:txBody>
      </p:sp>
      <p:sp>
        <p:nvSpPr>
          <p:cNvPr id="121" name="Google Shape;121;p5"/>
          <p:cNvSpPr/>
          <p:nvPr/>
        </p:nvSpPr>
        <p:spPr>
          <a:xfrm>
            <a:off x="315668" y="162192"/>
            <a:ext cx="6140889" cy="150566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E6839F"/>
              </a:buClr>
              <a:buSzPts val="2800"/>
              <a:buFont typeface="Rockwell"/>
              <a:buNone/>
            </a:pPr>
            <a:r>
              <a:rPr b="1" lang="fi-FI" sz="2800">
                <a:solidFill>
                  <a:srgbClr val="E6839F"/>
                </a:solidFill>
                <a:latin typeface="Rockwell"/>
                <a:ea typeface="Rockwell"/>
                <a:cs typeface="Rockwell"/>
                <a:sym typeface="Rockwell"/>
              </a:rPr>
              <a:t>Miten hyödynnän voiman paikka -oppimateriaalia?</a:t>
            </a:r>
            <a:endParaRPr b="1" sz="2800">
              <a:solidFill>
                <a:srgbClr val="E6839F"/>
              </a:solidFill>
              <a:latin typeface="Rockwell"/>
              <a:ea typeface="Rockwell"/>
              <a:cs typeface="Rockwell"/>
              <a:sym typeface="Rockwell"/>
            </a:endParaRPr>
          </a:p>
        </p:txBody>
      </p:sp>
      <p:sp>
        <p:nvSpPr>
          <p:cNvPr id="122" name="Google Shape;122;p5"/>
          <p:cNvSpPr/>
          <p:nvPr/>
        </p:nvSpPr>
        <p:spPr>
          <a:xfrm>
            <a:off x="528206" y="1633358"/>
            <a:ext cx="5710495" cy="4826139"/>
          </a:xfrm>
          <a:prstGeom prst="rect">
            <a:avLst/>
          </a:prstGeom>
          <a:noFill/>
          <a:ln>
            <a:noFill/>
          </a:ln>
        </p:spPr>
        <p:txBody>
          <a:bodyPr anchorCtr="0" anchor="t" bIns="28575" lIns="57150" spcFirstLastPara="1" rIns="57150" wrap="square" tIns="28575">
            <a:noAutofit/>
          </a:bodyPr>
          <a:lstStyle/>
          <a:p>
            <a:pPr indent="0" lvl="0" marL="0" marR="0" rtl="0" algn="just">
              <a:lnSpc>
                <a:spcPct val="100000"/>
              </a:lnSpc>
              <a:spcBef>
                <a:spcPts val="0"/>
              </a:spcBef>
              <a:spcAft>
                <a:spcPts val="0"/>
              </a:spcAft>
              <a:buClr>
                <a:schemeClr val="dk1"/>
              </a:buClr>
              <a:buSzPts val="1800"/>
              <a:buFont typeface="Arial"/>
              <a:buNone/>
            </a:pPr>
            <a:r>
              <a:rPr lang="fi-FI" sz="1800">
                <a:solidFill>
                  <a:schemeClr val="dk1"/>
                </a:solidFill>
                <a:latin typeface="Calibri"/>
                <a:ea typeface="Calibri"/>
                <a:cs typeface="Calibri"/>
                <a:sym typeface="Calibri"/>
              </a:rPr>
              <a:t>Tämän materiaalin harjoitukset, työpajat ja tehtävät on laadittu sellaisenaan eri oppiaineisiin soveltuviksi ja niiden kuvauksista löytyy suositukset oppiaineista, ikäryhmistä, materiaaleista ja käytettävästä ajasta.</a:t>
            </a:r>
            <a:endParaRPr sz="1800">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800"/>
              <a:buFont typeface="Arial"/>
              <a:buNone/>
            </a:pPr>
            <a:r>
              <a:rPr lang="fi-FI" sz="1800">
                <a:solidFill>
                  <a:schemeClr val="dk1"/>
                </a:solidFill>
                <a:latin typeface="Calibri"/>
                <a:ea typeface="Calibri"/>
                <a:cs typeface="Calibri"/>
                <a:sym typeface="Calibri"/>
              </a:rPr>
              <a:t>Opettajalta ei vaadita syvällistä ennakkoperehtymistä aiheeseen, vaan ryhmille voi näyttää tehtävien ohessa olevaa videomateriaalia aiheen taustoittamiseksi. Mikäli opettaja haluaa yhdistää työpajoihin lisää tietosisältöä, materiaalista löytyy ohjeistuksia tähän. Materiaalin lopussa on myös kirjallisuusvinkkejä opettajille.</a:t>
            </a:r>
            <a:endParaRPr sz="1800">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800"/>
              <a:buFont typeface="Arial"/>
              <a:buNone/>
            </a:pPr>
            <a:r>
              <a:rPr lang="fi-FI" sz="1800">
                <a:solidFill>
                  <a:schemeClr val="dk1"/>
                </a:solidFill>
                <a:latin typeface="Calibri"/>
                <a:ea typeface="Calibri"/>
                <a:cs typeface="Calibri"/>
                <a:sym typeface="Calibri"/>
              </a:rPr>
              <a:t>Omien voiman paikkojen tutkiskelun voi aloittaa keskittymisharjoituksella, joka auttaa paikan ominaisuuksien kuvittelussa. Tämän jälkeen voi siirtyä tiettyyn oppiaineeseen soveltuvaan työpajatehtävään. Materiaalista löytyy ohjeistuksia kotitehtäviin, joita voi soveltaa myös aiheeseen johdattelevina ennakkotehtävinä. </a:t>
            </a:r>
            <a:endParaRPr/>
          </a:p>
        </p:txBody>
      </p:sp>
      <p:sp>
        <p:nvSpPr>
          <p:cNvPr id="123" name="Google Shape;123;p5"/>
          <p:cNvSpPr txBox="1"/>
          <p:nvPr>
            <p:ph idx="1" type="body"/>
          </p:nvPr>
        </p:nvSpPr>
        <p:spPr>
          <a:xfrm>
            <a:off x="7128164" y="2338242"/>
            <a:ext cx="4405746" cy="4115811"/>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lt1"/>
              </a:buClr>
              <a:buSzPts val="2400"/>
              <a:buAutoNum type="arabicPeriod"/>
            </a:pPr>
            <a:r>
              <a:rPr lang="fi-FI" sz="2400">
                <a:solidFill>
                  <a:schemeClr val="lt1"/>
                </a:solidFill>
                <a:latin typeface="Calibri"/>
                <a:ea typeface="Calibri"/>
                <a:cs typeface="Calibri"/>
                <a:sym typeface="Calibri"/>
              </a:rPr>
              <a:t>(Ennakkotehtävä)</a:t>
            </a:r>
            <a:endParaRPr>
              <a:solidFill>
                <a:schemeClr val="lt1"/>
              </a:solidFill>
              <a:latin typeface="Calibri"/>
              <a:ea typeface="Calibri"/>
              <a:cs typeface="Calibri"/>
              <a:sym typeface="Calibri"/>
            </a:endParaRPr>
          </a:p>
          <a:p>
            <a:pPr indent="-514350" lvl="0" marL="514350" rtl="0" algn="l">
              <a:lnSpc>
                <a:spcPct val="90000"/>
              </a:lnSpc>
              <a:spcBef>
                <a:spcPts val="1000"/>
              </a:spcBef>
              <a:spcAft>
                <a:spcPts val="0"/>
              </a:spcAft>
              <a:buClr>
                <a:schemeClr val="lt1"/>
              </a:buClr>
              <a:buSzPts val="2400"/>
              <a:buAutoNum type="arabicPeriod"/>
            </a:pPr>
            <a:r>
              <a:rPr lang="fi-FI" sz="2400">
                <a:solidFill>
                  <a:schemeClr val="lt1"/>
                </a:solidFill>
                <a:latin typeface="Calibri"/>
                <a:ea typeface="Calibri"/>
                <a:cs typeface="Calibri"/>
                <a:sym typeface="Calibri"/>
              </a:rPr>
              <a:t>Johdattelu työpajan teemaan (esim. videota hyödyntäen)</a:t>
            </a:r>
            <a:endParaRPr/>
          </a:p>
          <a:p>
            <a:pPr indent="-514350" lvl="0" marL="514350" rtl="0" algn="l">
              <a:lnSpc>
                <a:spcPct val="90000"/>
              </a:lnSpc>
              <a:spcBef>
                <a:spcPts val="1000"/>
              </a:spcBef>
              <a:spcAft>
                <a:spcPts val="0"/>
              </a:spcAft>
              <a:buClr>
                <a:schemeClr val="lt1"/>
              </a:buClr>
              <a:buSzPts val="2400"/>
              <a:buAutoNum type="arabicPeriod"/>
            </a:pPr>
            <a:r>
              <a:rPr lang="fi-FI" sz="2400">
                <a:solidFill>
                  <a:schemeClr val="lt1"/>
                </a:solidFill>
                <a:latin typeface="Calibri"/>
                <a:ea typeface="Calibri"/>
                <a:cs typeface="Calibri"/>
                <a:sym typeface="Calibri"/>
              </a:rPr>
              <a:t>Keskittymisharjoitus</a:t>
            </a:r>
            <a:endParaRPr/>
          </a:p>
          <a:p>
            <a:pPr indent="-514350" lvl="0" marL="514350" rtl="0" algn="l">
              <a:lnSpc>
                <a:spcPct val="90000"/>
              </a:lnSpc>
              <a:spcBef>
                <a:spcPts val="1000"/>
              </a:spcBef>
              <a:spcAft>
                <a:spcPts val="0"/>
              </a:spcAft>
              <a:buClr>
                <a:schemeClr val="lt1"/>
              </a:buClr>
              <a:buSzPts val="2400"/>
              <a:buAutoNum type="arabicPeriod"/>
            </a:pPr>
            <a:r>
              <a:rPr lang="fi-FI" sz="2400">
                <a:solidFill>
                  <a:schemeClr val="lt1"/>
                </a:solidFill>
                <a:latin typeface="Calibri"/>
                <a:ea typeface="Calibri"/>
                <a:cs typeface="Calibri"/>
                <a:sym typeface="Calibri"/>
              </a:rPr>
              <a:t>Työpajatehtävä</a:t>
            </a:r>
            <a:endParaRPr/>
          </a:p>
          <a:p>
            <a:pPr indent="-514350" lvl="0" marL="514350" rtl="0" algn="l">
              <a:lnSpc>
                <a:spcPct val="90000"/>
              </a:lnSpc>
              <a:spcBef>
                <a:spcPts val="1000"/>
              </a:spcBef>
              <a:spcAft>
                <a:spcPts val="0"/>
              </a:spcAft>
              <a:buClr>
                <a:schemeClr val="lt1"/>
              </a:buClr>
              <a:buSzPts val="2400"/>
              <a:buAutoNum type="arabicPeriod"/>
            </a:pPr>
            <a:r>
              <a:rPr lang="fi-FI" sz="2400">
                <a:solidFill>
                  <a:schemeClr val="lt1"/>
                </a:solidFill>
                <a:latin typeface="Calibri"/>
                <a:ea typeface="Calibri"/>
                <a:cs typeface="Calibri"/>
                <a:sym typeface="Calibri"/>
              </a:rPr>
              <a:t>Yhteinen pohdinta voiman paikkojen merkityksistä</a:t>
            </a:r>
            <a:endParaRPr/>
          </a:p>
          <a:p>
            <a:pPr indent="-514350" lvl="0" marL="514350" rtl="0" algn="l">
              <a:lnSpc>
                <a:spcPct val="90000"/>
              </a:lnSpc>
              <a:spcBef>
                <a:spcPts val="1000"/>
              </a:spcBef>
              <a:spcAft>
                <a:spcPts val="0"/>
              </a:spcAft>
              <a:buClr>
                <a:schemeClr val="lt1"/>
              </a:buClr>
              <a:buSzPts val="2400"/>
              <a:buAutoNum type="arabicPeriod"/>
            </a:pPr>
            <a:r>
              <a:rPr lang="fi-FI" sz="2400">
                <a:solidFill>
                  <a:schemeClr val="lt1"/>
                </a:solidFill>
                <a:latin typeface="Calibri"/>
                <a:ea typeface="Calibri"/>
                <a:cs typeface="Calibri"/>
                <a:sym typeface="Calibri"/>
              </a:rPr>
              <a:t>(Kotitehtävä)</a:t>
            </a:r>
            <a:endParaRPr/>
          </a:p>
          <a:p>
            <a:pPr indent="-336550" lvl="0" marL="514350" rtl="0" algn="l">
              <a:lnSpc>
                <a:spcPct val="90000"/>
              </a:lnSpc>
              <a:spcBef>
                <a:spcPts val="1000"/>
              </a:spcBef>
              <a:spcAft>
                <a:spcPts val="0"/>
              </a:spcAft>
              <a:buClr>
                <a:schemeClr val="dk1"/>
              </a:buClr>
              <a:buSzPts val="2800"/>
              <a:buNone/>
            </a:pPr>
            <a:r>
              <a:t/>
            </a:r>
            <a:endParaRPr/>
          </a:p>
          <a:p>
            <a:pPr indent="-336550" lvl="0" marL="514350" rtl="0" algn="l">
              <a:lnSpc>
                <a:spcPct val="90000"/>
              </a:lnSpc>
              <a:spcBef>
                <a:spcPts val="1000"/>
              </a:spcBef>
              <a:spcAft>
                <a:spcPts val="0"/>
              </a:spcAft>
              <a:buClr>
                <a:schemeClr val="dk1"/>
              </a:buClr>
              <a:buSzPts val="2800"/>
              <a:buNone/>
            </a:pPr>
            <a:r>
              <a:t/>
            </a:r>
            <a:endParaRPr/>
          </a:p>
        </p:txBody>
      </p:sp>
      <p:sp>
        <p:nvSpPr>
          <p:cNvPr id="124" name="Google Shape;124;p5"/>
          <p:cNvSpPr txBox="1"/>
          <p:nvPr>
            <p:ph type="title"/>
          </p:nvPr>
        </p:nvSpPr>
        <p:spPr>
          <a:xfrm>
            <a:off x="7128163" y="1501201"/>
            <a:ext cx="4239492" cy="66054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Rockwell"/>
              <a:buNone/>
            </a:pPr>
            <a:r>
              <a:rPr lang="fi-FI" sz="2800">
                <a:solidFill>
                  <a:schemeClr val="lt1"/>
                </a:solidFill>
                <a:latin typeface="Rockwell"/>
                <a:ea typeface="Rockwell"/>
                <a:cs typeface="Rockwell"/>
                <a:sym typeface="Rockwell"/>
              </a:rPr>
              <a:t>Esimerkki työpajan rakenteesta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p:nvPr/>
        </p:nvSpPr>
        <p:spPr>
          <a:xfrm>
            <a:off x="433827" y="3489137"/>
            <a:ext cx="8042846" cy="2620856"/>
          </a:xfrm>
          <a:custGeom>
            <a:rect b="b" l="l" r="r" t="t"/>
            <a:pathLst>
              <a:path extrusionOk="0" fill="none" h="2620856" w="8042846">
                <a:moveTo>
                  <a:pt x="0" y="0"/>
                </a:moveTo>
                <a:cubicBezTo>
                  <a:pt x="3253917" y="-59067"/>
                  <a:pt x="6694321" y="-129691"/>
                  <a:pt x="8042846" y="0"/>
                </a:cubicBezTo>
                <a:cubicBezTo>
                  <a:pt x="8007168" y="1166447"/>
                  <a:pt x="7968300" y="1600007"/>
                  <a:pt x="8042846" y="2620856"/>
                </a:cubicBezTo>
                <a:cubicBezTo>
                  <a:pt x="4464406" y="2751844"/>
                  <a:pt x="1401038" y="2528887"/>
                  <a:pt x="0" y="2620856"/>
                </a:cubicBezTo>
                <a:cubicBezTo>
                  <a:pt x="168807" y="1943465"/>
                  <a:pt x="-137122" y="675075"/>
                  <a:pt x="0" y="0"/>
                </a:cubicBezTo>
                <a:close/>
              </a:path>
              <a:path extrusionOk="0" h="2620856" w="8042846">
                <a:moveTo>
                  <a:pt x="0" y="0"/>
                </a:moveTo>
                <a:cubicBezTo>
                  <a:pt x="2019548" y="124235"/>
                  <a:pt x="4954801" y="-150204"/>
                  <a:pt x="8042846" y="0"/>
                </a:cubicBezTo>
                <a:cubicBezTo>
                  <a:pt x="8156156" y="517541"/>
                  <a:pt x="7890818" y="1332526"/>
                  <a:pt x="8042846" y="2620856"/>
                </a:cubicBezTo>
                <a:cubicBezTo>
                  <a:pt x="5321712" y="2592096"/>
                  <a:pt x="815776" y="2650417"/>
                  <a:pt x="0" y="2620856"/>
                </a:cubicBezTo>
                <a:cubicBezTo>
                  <a:pt x="101116" y="1462580"/>
                  <a:pt x="-1037" y="1101323"/>
                  <a:pt x="0" y="0"/>
                </a:cubicBezTo>
                <a:close/>
              </a:path>
            </a:pathLst>
          </a:custGeom>
          <a:solidFill>
            <a:schemeClr val="lt1"/>
          </a:solidFill>
          <a:ln cap="flat" cmpd="sng" w="19050">
            <a:solidFill>
              <a:schemeClr val="accent1"/>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196B24"/>
              </a:solidFill>
              <a:latin typeface="Arial"/>
              <a:ea typeface="Arial"/>
              <a:cs typeface="Arial"/>
              <a:sym typeface="Arial"/>
            </a:endParaRPr>
          </a:p>
        </p:txBody>
      </p:sp>
      <p:sp>
        <p:nvSpPr>
          <p:cNvPr id="130" name="Google Shape;130;p6"/>
          <p:cNvSpPr txBox="1"/>
          <p:nvPr>
            <p:ph type="title"/>
          </p:nvPr>
        </p:nvSpPr>
        <p:spPr>
          <a:xfrm>
            <a:off x="438827" y="413561"/>
            <a:ext cx="4381499" cy="111942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2.</a:t>
            </a:r>
            <a:r>
              <a:rPr b="1" i="0" lang="fi-FI" sz="2800" u="none" cap="none" strike="noStrike">
                <a:solidFill>
                  <a:schemeClr val="accent1"/>
                </a:solidFill>
                <a:latin typeface="Rockwell"/>
                <a:ea typeface="Rockwell"/>
                <a:cs typeface="Rockwell"/>
                <a:sym typeface="Rockwell"/>
              </a:rPr>
              <a:t> Keskittymisharjoitus</a:t>
            </a:r>
            <a:endParaRPr/>
          </a:p>
        </p:txBody>
      </p:sp>
      <p:sp>
        <p:nvSpPr>
          <p:cNvPr id="131" name="Google Shape;131;p6"/>
          <p:cNvSpPr txBox="1"/>
          <p:nvPr/>
        </p:nvSpPr>
        <p:spPr>
          <a:xfrm>
            <a:off x="585236" y="3665814"/>
            <a:ext cx="4533859" cy="2436693"/>
          </a:xfrm>
          <a:prstGeom prst="rect">
            <a:avLst/>
          </a:prstGeom>
          <a:noFill/>
          <a:ln>
            <a:noFill/>
          </a:ln>
        </p:spPr>
        <p:txBody>
          <a:bodyPr anchorCtr="0" anchor="t" bIns="28575" lIns="57150" spcFirstLastPara="1" rIns="57150" wrap="square" tIns="28575">
            <a:spAutoFit/>
          </a:bodyPr>
          <a:lstStyle/>
          <a:p>
            <a:pPr indent="-178435" lvl="0" marL="178435" marR="0" rtl="0" algn="l">
              <a:lnSpc>
                <a:spcPct val="90000"/>
              </a:lnSpc>
              <a:spcBef>
                <a:spcPts val="0"/>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Voiman paikkani on ulkona</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Voiman paikassani on rauhallista</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Voiman paikassani on paljon ihmisiä</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Olen käynyt voiman paikassani monta kertaa</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Voiman paikassani tuoksuu hyvältä</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Voin levätä voiman paikassani</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Voin pelata voiman paikassani</a:t>
            </a:r>
            <a:endParaRPr sz="1800">
              <a:solidFill>
                <a:schemeClr val="dk1"/>
              </a:solidFill>
              <a:latin typeface="Calibri"/>
              <a:ea typeface="Calibri"/>
              <a:cs typeface="Calibri"/>
              <a:sym typeface="Calibri"/>
            </a:endParaRPr>
          </a:p>
          <a:p>
            <a:pPr indent="-134747" lvl="0" marL="178435" marR="0" rtl="0" algn="l">
              <a:lnSpc>
                <a:spcPct val="90000"/>
              </a:lnSpc>
              <a:spcBef>
                <a:spcPts val="625"/>
              </a:spcBef>
              <a:spcAft>
                <a:spcPts val="0"/>
              </a:spcAft>
              <a:buClr>
                <a:schemeClr val="dk1"/>
              </a:buClr>
              <a:buSzPts val="688"/>
              <a:buFont typeface=" Arial"/>
              <a:buNone/>
            </a:pPr>
            <a:r>
              <a:t/>
            </a:r>
            <a:endParaRPr sz="688">
              <a:solidFill>
                <a:schemeClr val="dk1"/>
              </a:solidFill>
              <a:latin typeface="Arial"/>
              <a:ea typeface="Arial"/>
              <a:cs typeface="Arial"/>
              <a:sym typeface="Arial"/>
            </a:endParaRPr>
          </a:p>
        </p:txBody>
      </p:sp>
      <p:sp>
        <p:nvSpPr>
          <p:cNvPr id="132" name="Google Shape;132;p6"/>
          <p:cNvSpPr txBox="1"/>
          <p:nvPr/>
        </p:nvSpPr>
        <p:spPr>
          <a:xfrm>
            <a:off x="5114025" y="3664901"/>
            <a:ext cx="3860369" cy="2264466"/>
          </a:xfrm>
          <a:prstGeom prst="rect">
            <a:avLst/>
          </a:prstGeom>
          <a:noFill/>
          <a:ln>
            <a:noFill/>
          </a:ln>
        </p:spPr>
        <p:txBody>
          <a:bodyPr anchorCtr="0" anchor="t" bIns="28575" lIns="57150" spcFirstLastPara="1" rIns="57150" wrap="square" tIns="28575">
            <a:spAutoFit/>
          </a:bodyPr>
          <a:lstStyle/>
          <a:p>
            <a:pPr indent="-178435" lvl="0" marL="178435" marR="0" rtl="0" algn="l">
              <a:lnSpc>
                <a:spcPct val="90000"/>
              </a:lnSpc>
              <a:spcBef>
                <a:spcPts val="0"/>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Voiman paikkani on kaukana</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Voiman paikassani on eläimiä</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Käyn voiman paikassani yksin</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Voiman paikassani kuuluu ääniä</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Voiman paikassani on kylmä</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Voiman paikassani on vettä</a:t>
            </a:r>
            <a:endParaRPr sz="1800">
              <a:solidFill>
                <a:schemeClr val="dk1"/>
              </a:solidFill>
              <a:latin typeface="Calibri"/>
              <a:ea typeface="Calibri"/>
              <a:cs typeface="Calibri"/>
              <a:sym typeface="Calibri"/>
            </a:endParaRPr>
          </a:p>
          <a:p>
            <a:pPr indent="-178435" lvl="0" marL="178435" marR="0" rtl="0" algn="l">
              <a:lnSpc>
                <a:spcPct val="90000"/>
              </a:lnSpc>
              <a:spcBef>
                <a:spcPts val="625"/>
              </a:spcBef>
              <a:spcAft>
                <a:spcPts val="0"/>
              </a:spcAft>
              <a:buClr>
                <a:schemeClr val="dk1"/>
              </a:buClr>
              <a:buSzPts val="1800"/>
              <a:buFont typeface=" Arial"/>
              <a:buChar char="•"/>
            </a:pPr>
            <a:r>
              <a:rPr lang="fi-FI" sz="1800">
                <a:solidFill>
                  <a:schemeClr val="dk1"/>
                </a:solidFill>
                <a:latin typeface="Calibri"/>
                <a:ea typeface="Calibri"/>
                <a:cs typeface="Calibri"/>
                <a:sym typeface="Calibri"/>
              </a:rPr>
              <a:t>Voiman paikassani on puita</a:t>
            </a:r>
            <a:endParaRPr sz="1800">
              <a:solidFill>
                <a:schemeClr val="dk1"/>
              </a:solidFill>
              <a:latin typeface="Calibri"/>
              <a:ea typeface="Calibri"/>
              <a:cs typeface="Calibri"/>
              <a:sym typeface="Calibri"/>
            </a:endParaRPr>
          </a:p>
        </p:txBody>
      </p:sp>
      <p:sp>
        <p:nvSpPr>
          <p:cNvPr id="133" name="Google Shape;133;p6"/>
          <p:cNvSpPr txBox="1"/>
          <p:nvPr>
            <p:ph idx="1" type="body"/>
          </p:nvPr>
        </p:nvSpPr>
        <p:spPr>
          <a:xfrm>
            <a:off x="442252" y="1536405"/>
            <a:ext cx="8035969" cy="1540248"/>
          </a:xfrm>
          <a:prstGeom prst="rect">
            <a:avLst/>
          </a:prstGeom>
          <a:noFill/>
          <a:ln>
            <a:noFill/>
          </a:ln>
        </p:spPr>
        <p:txBody>
          <a:bodyPr anchorCtr="0" anchor="t" bIns="28575" lIns="57150" spcFirstLastPara="1" rIns="57150" wrap="square" tIns="28575">
            <a:noAutofit/>
          </a:bodyPr>
          <a:lstStyle/>
          <a:p>
            <a:pPr indent="0" lvl="0" marL="0" marR="0" rtl="0" algn="just">
              <a:lnSpc>
                <a:spcPct val="90000"/>
              </a:lnSpc>
              <a:spcBef>
                <a:spcPts val="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Tässä harjoituksessa opettaja lukee alla olevia väittämiä ääneen ja ohjeistaa oppilaita kertomaan voiman paikoistaan näyttämällä peukkua ylös, kun väittämä kuvaa omaa voiman paikkaa, ja peukkua alas, kun ei.</a:t>
            </a:r>
            <a:endParaRPr b="0" i="0" sz="1800" u="none" cap="none" strike="noStrike">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Oppilaita voi ohjeistaa sulkemaan silmänsä tai katsomaan alaspäin ja kuvittelemaan voiman paikkansa ympärillään.</a:t>
            </a:r>
            <a:endParaRPr b="0" i="0" sz="1800" u="none" cap="none" strike="noStrike">
              <a:solidFill>
                <a:schemeClr val="dk1"/>
              </a:solidFill>
              <a:latin typeface="Calibri"/>
              <a:ea typeface="Calibri"/>
              <a:cs typeface="Calibri"/>
              <a:sym typeface="Calibri"/>
            </a:endParaRPr>
          </a:p>
        </p:txBody>
      </p:sp>
      <p:pic>
        <p:nvPicPr>
          <p:cNvPr descr="Kuva, joka sisältää kohteen piha-, talvi, taivas, lumi&#10;&#10;Tekoälyllä luotu sisältö saattaa olla virheellistä." id="134" name="Google Shape;134;p6"/>
          <p:cNvPicPr preferRelativeResize="0"/>
          <p:nvPr/>
        </p:nvPicPr>
        <p:blipFill rotWithShape="1">
          <a:blip r:embed="rId3">
            <a:alphaModFix/>
          </a:blip>
          <a:srcRect b="0" l="0" r="0" t="0"/>
          <a:stretch/>
        </p:blipFill>
        <p:spPr>
          <a:xfrm rot="5400000">
            <a:off x="7185486" y="1844842"/>
            <a:ext cx="6858000" cy="31683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p:nvPr/>
        </p:nvSpPr>
        <p:spPr>
          <a:xfrm>
            <a:off x="429281" y="1423901"/>
            <a:ext cx="11101815" cy="5205699"/>
          </a:xfrm>
          <a:custGeom>
            <a:rect b="b" l="l" r="r" t="t"/>
            <a:pathLst>
              <a:path extrusionOk="0" fill="none" h="5205699" w="11101815">
                <a:moveTo>
                  <a:pt x="0" y="0"/>
                </a:moveTo>
                <a:cubicBezTo>
                  <a:pt x="3828193" y="-59067"/>
                  <a:pt x="6081016" y="-129691"/>
                  <a:pt x="11101815" y="0"/>
                </a:cubicBezTo>
                <a:cubicBezTo>
                  <a:pt x="11066137" y="1199682"/>
                  <a:pt x="11027269" y="3207996"/>
                  <a:pt x="11101815" y="5205699"/>
                </a:cubicBezTo>
                <a:cubicBezTo>
                  <a:pt x="5832976" y="5336687"/>
                  <a:pt x="2238202" y="5113730"/>
                  <a:pt x="0" y="5205699"/>
                </a:cubicBezTo>
                <a:cubicBezTo>
                  <a:pt x="168807" y="3471063"/>
                  <a:pt x="-137122" y="2276844"/>
                  <a:pt x="0" y="0"/>
                </a:cubicBezTo>
                <a:close/>
              </a:path>
              <a:path extrusionOk="0" h="5205699" w="11101815">
                <a:moveTo>
                  <a:pt x="0" y="0"/>
                </a:moveTo>
                <a:cubicBezTo>
                  <a:pt x="1782223" y="124235"/>
                  <a:pt x="8226905" y="-150204"/>
                  <a:pt x="11101815" y="0"/>
                </a:cubicBezTo>
                <a:cubicBezTo>
                  <a:pt x="11215125" y="1413979"/>
                  <a:pt x="10949787" y="3977762"/>
                  <a:pt x="11101815" y="5205699"/>
                </a:cubicBezTo>
                <a:cubicBezTo>
                  <a:pt x="6033688" y="5176939"/>
                  <a:pt x="1211272" y="5235260"/>
                  <a:pt x="0" y="5205699"/>
                </a:cubicBezTo>
                <a:cubicBezTo>
                  <a:pt x="101116" y="3346054"/>
                  <a:pt x="-1037" y="2170063"/>
                  <a:pt x="0" y="0"/>
                </a:cubicBezTo>
                <a:close/>
              </a:path>
            </a:pathLst>
          </a:custGeom>
          <a:solidFill>
            <a:schemeClr val="lt1"/>
          </a:solidFill>
          <a:ln cap="flat" cmpd="sng" w="19050">
            <a:solidFill>
              <a:schemeClr val="accent6"/>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196B24"/>
              </a:solidFill>
              <a:latin typeface="Arial"/>
              <a:ea typeface="Arial"/>
              <a:cs typeface="Arial"/>
              <a:sym typeface="Arial"/>
            </a:endParaRPr>
          </a:p>
        </p:txBody>
      </p:sp>
      <p:sp>
        <p:nvSpPr>
          <p:cNvPr id="140" name="Google Shape;140;p7"/>
          <p:cNvSpPr/>
          <p:nvPr/>
        </p:nvSpPr>
        <p:spPr>
          <a:xfrm rot="10800000">
            <a:off x="8000235" y="63635"/>
            <a:ext cx="3999240" cy="1994065"/>
          </a:xfrm>
          <a:custGeom>
            <a:rect b="b" l="l" r="r" t="t"/>
            <a:pathLst>
              <a:path extrusionOk="0" fill="none" h="1994065" w="3999240">
                <a:moveTo>
                  <a:pt x="0" y="997033"/>
                </a:moveTo>
                <a:cubicBezTo>
                  <a:pt x="-44012" y="389820"/>
                  <a:pt x="794014" y="-90685"/>
                  <a:pt x="1999620" y="0"/>
                </a:cubicBezTo>
                <a:cubicBezTo>
                  <a:pt x="3108924" y="-5640"/>
                  <a:pt x="4069844" y="524433"/>
                  <a:pt x="3999240" y="997033"/>
                </a:cubicBezTo>
                <a:cubicBezTo>
                  <a:pt x="3816976" y="1623387"/>
                  <a:pt x="3171939" y="1858539"/>
                  <a:pt x="1999620" y="1994066"/>
                </a:cubicBezTo>
                <a:cubicBezTo>
                  <a:pt x="939035" y="1997913"/>
                  <a:pt x="-7947" y="1602267"/>
                  <a:pt x="0" y="997033"/>
                </a:cubicBezTo>
                <a:close/>
              </a:path>
              <a:path extrusionOk="0" h="1994065" w="3999240">
                <a:moveTo>
                  <a:pt x="0" y="997033"/>
                </a:moveTo>
                <a:cubicBezTo>
                  <a:pt x="-34648" y="337623"/>
                  <a:pt x="881191" y="1211"/>
                  <a:pt x="1999620" y="0"/>
                </a:cubicBezTo>
                <a:cubicBezTo>
                  <a:pt x="3089277" y="20484"/>
                  <a:pt x="3982338" y="428621"/>
                  <a:pt x="3999240" y="997033"/>
                </a:cubicBezTo>
                <a:cubicBezTo>
                  <a:pt x="4062235" y="1654169"/>
                  <a:pt x="3220770" y="2025544"/>
                  <a:pt x="1999620" y="1994066"/>
                </a:cubicBezTo>
                <a:cubicBezTo>
                  <a:pt x="839262" y="2032933"/>
                  <a:pt x="-21390" y="1528432"/>
                  <a:pt x="0" y="997033"/>
                </a:cubicBezTo>
                <a:close/>
              </a:path>
            </a:pathLst>
          </a:custGeom>
          <a:solidFill>
            <a:schemeClr val="lt1"/>
          </a:solid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25">
              <a:solidFill>
                <a:schemeClr val="dk1"/>
              </a:solidFill>
              <a:latin typeface="Arial"/>
              <a:ea typeface="Arial"/>
              <a:cs typeface="Arial"/>
              <a:sym typeface="Arial"/>
            </a:endParaRPr>
          </a:p>
        </p:txBody>
      </p:sp>
      <p:sp>
        <p:nvSpPr>
          <p:cNvPr id="141" name="Google Shape;141;p7"/>
          <p:cNvSpPr txBox="1"/>
          <p:nvPr>
            <p:ph type="title"/>
          </p:nvPr>
        </p:nvSpPr>
        <p:spPr>
          <a:xfrm>
            <a:off x="467677" y="495096"/>
            <a:ext cx="6880028" cy="10545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3. Työpajat: </a:t>
            </a:r>
            <a:r>
              <a:rPr b="1" i="0" lang="fi-FI" sz="2800" u="none" cap="none" strike="noStrike">
                <a:solidFill>
                  <a:schemeClr val="accent3"/>
                </a:solidFill>
                <a:latin typeface="Rockwell"/>
                <a:ea typeface="Rockwell"/>
                <a:cs typeface="Rockwell"/>
                <a:sym typeface="Rockwell"/>
              </a:rPr>
              <a:t>Voiman paikka kartalle</a:t>
            </a:r>
            <a:endParaRPr/>
          </a:p>
        </p:txBody>
      </p:sp>
      <p:sp>
        <p:nvSpPr>
          <p:cNvPr id="142" name="Google Shape;142;p7"/>
          <p:cNvSpPr txBox="1"/>
          <p:nvPr>
            <p:ph idx="1" type="body"/>
          </p:nvPr>
        </p:nvSpPr>
        <p:spPr>
          <a:xfrm>
            <a:off x="471304" y="1546995"/>
            <a:ext cx="7919856" cy="1277661"/>
          </a:xfrm>
          <a:prstGeom prst="rect">
            <a:avLst/>
          </a:prstGeom>
          <a:no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Tässä työpajassa voiman paikkoja tarkastellaan karttojen ja paikannimien avulla. Tavoitteena on hahmottaa visuaalisesti oman voiman paikan erilaisia piirteitä, omaa suhdetta paikkaan sekä pohtia paikannimien merkityksiä. Ryhmää ohjeistetaan piirtämään oman voiman paikan kartta sellaisena kuin sen itse muistaa tai kuvittelee.</a:t>
            </a:r>
            <a:endParaRPr/>
          </a:p>
          <a:p>
            <a:pPr indent="0" lvl="0" marL="0" marR="0" rtl="0" algn="l">
              <a:lnSpc>
                <a:spcPct val="100000"/>
              </a:lnSpc>
              <a:spcBef>
                <a:spcPts val="1000"/>
              </a:spcBef>
              <a:spcAft>
                <a:spcPts val="0"/>
              </a:spcAft>
              <a:buClr>
                <a:schemeClr val="dk1"/>
              </a:buClr>
              <a:buSzPts val="1125"/>
              <a:buFont typeface="Arial"/>
              <a:buNone/>
            </a:pPr>
            <a:r>
              <a:t/>
            </a:r>
            <a:endParaRPr b="0" i="0" sz="1125"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25"/>
              <a:buFont typeface="Arial"/>
              <a:buNone/>
            </a:pPr>
            <a:r>
              <a:t/>
            </a:r>
            <a:endParaRPr b="0" i="0" sz="1125" u="none" cap="none" strike="noStrike">
              <a:solidFill>
                <a:schemeClr val="dk1"/>
              </a:solidFill>
              <a:latin typeface="Calibri"/>
              <a:ea typeface="Calibri"/>
              <a:cs typeface="Calibri"/>
              <a:sym typeface="Calibri"/>
            </a:endParaRPr>
          </a:p>
        </p:txBody>
      </p:sp>
      <p:sp>
        <p:nvSpPr>
          <p:cNvPr id="143" name="Google Shape;143;p7"/>
          <p:cNvSpPr txBox="1"/>
          <p:nvPr/>
        </p:nvSpPr>
        <p:spPr>
          <a:xfrm>
            <a:off x="8433841" y="424485"/>
            <a:ext cx="3762611" cy="1288814"/>
          </a:xfrm>
          <a:prstGeom prst="rect">
            <a:avLst/>
          </a:prstGeom>
          <a:noFill/>
          <a:ln>
            <a:noFill/>
          </a:ln>
        </p:spPr>
        <p:txBody>
          <a:bodyPr anchorCtr="0" anchor="t" bIns="28575" lIns="57150" spcFirstLastPara="1" rIns="57150" wrap="square" tIns="28575">
            <a:spAutoFit/>
          </a:bodyPr>
          <a:lstStyle/>
          <a:p>
            <a:pPr indent="0" lvl="0" marL="0" marR="0" rtl="0" algn="l">
              <a:spcBef>
                <a:spcPts val="0"/>
              </a:spcBef>
              <a:spcAft>
                <a:spcPts val="0"/>
              </a:spcAft>
              <a:buNone/>
            </a:pPr>
            <a:r>
              <a:rPr b="1" lang="fi-FI" sz="1600">
                <a:solidFill>
                  <a:schemeClr val="dk1"/>
                </a:solidFill>
                <a:latin typeface="Calibri"/>
                <a:ea typeface="Calibri"/>
                <a:cs typeface="Calibri"/>
                <a:sym typeface="Calibri"/>
              </a:rPr>
              <a:t>Kesto: </a:t>
            </a:r>
            <a:r>
              <a:rPr lang="fi-FI" sz="1600">
                <a:solidFill>
                  <a:schemeClr val="dk1"/>
                </a:solidFill>
                <a:latin typeface="Calibri"/>
                <a:ea typeface="Calibri"/>
                <a:cs typeface="Calibri"/>
                <a:sym typeface="Calibri"/>
              </a:rPr>
              <a:t>45 min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Mitä tarvitaan:</a:t>
            </a:r>
            <a:r>
              <a:rPr lang="fi-FI" sz="1600">
                <a:solidFill>
                  <a:schemeClr val="dk1"/>
                </a:solidFill>
                <a:latin typeface="Calibri"/>
                <a:ea typeface="Calibri"/>
                <a:cs typeface="Calibri"/>
                <a:sym typeface="Calibri"/>
              </a:rPr>
              <a:t> Paperia ja värikyniä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Kohderyhmä:</a:t>
            </a:r>
            <a:r>
              <a:rPr lang="fi-FI" sz="1600">
                <a:solidFill>
                  <a:schemeClr val="dk1"/>
                </a:solidFill>
                <a:latin typeface="Calibri"/>
                <a:ea typeface="Calibri"/>
                <a:cs typeface="Calibri"/>
                <a:sym typeface="Calibri"/>
              </a:rPr>
              <a:t> 3.–6.-luokkalaiset</a:t>
            </a:r>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Soveltuvat oppiaineet: </a:t>
            </a:r>
            <a:r>
              <a:rPr lang="fi-FI" sz="1600">
                <a:solidFill>
                  <a:schemeClr val="dk1"/>
                </a:solidFill>
                <a:latin typeface="Calibri"/>
                <a:ea typeface="Calibri"/>
                <a:cs typeface="Calibri"/>
                <a:sym typeface="Calibri"/>
              </a:rPr>
              <a:t>Ympäristöoppi, äidinkieli ja kirjallisuus, S2, kuvataide</a:t>
            </a:r>
            <a:endParaRPr/>
          </a:p>
        </p:txBody>
      </p:sp>
      <p:pic>
        <p:nvPicPr>
          <p:cNvPr descr="A group of markers on paper&#10;&#10;AI-generated content may be incorrect." id="144" name="Google Shape;144;p7"/>
          <p:cNvPicPr preferRelativeResize="0"/>
          <p:nvPr/>
        </p:nvPicPr>
        <p:blipFill rotWithShape="1">
          <a:blip r:embed="rId3">
            <a:alphaModFix/>
          </a:blip>
          <a:srcRect b="-6267" l="749" r="-748" t="6553"/>
          <a:stretch/>
        </p:blipFill>
        <p:spPr>
          <a:xfrm>
            <a:off x="7353743" y="2061921"/>
            <a:ext cx="4854535" cy="3237321"/>
          </a:xfrm>
          <a:prstGeom prst="rect">
            <a:avLst/>
          </a:prstGeom>
          <a:noFill/>
          <a:ln>
            <a:noFill/>
          </a:ln>
        </p:spPr>
      </p:pic>
      <p:sp>
        <p:nvSpPr>
          <p:cNvPr id="145" name="Google Shape;145;p7"/>
          <p:cNvSpPr txBox="1"/>
          <p:nvPr/>
        </p:nvSpPr>
        <p:spPr>
          <a:xfrm>
            <a:off x="654089" y="3043578"/>
            <a:ext cx="10885539" cy="3586879"/>
          </a:xfrm>
          <a:prstGeom prst="rect">
            <a:avLst/>
          </a:prstGeom>
          <a:noFill/>
          <a:ln>
            <a:noFill/>
          </a:ln>
        </p:spPr>
        <p:txBody>
          <a:bodyPr anchorCtr="0" anchor="t" bIns="28575" lIns="57150" spcFirstLastPara="1" rIns="57150" wrap="square" tIns="28575">
            <a:spAutoFit/>
          </a:bodyPr>
          <a:lstStyle/>
          <a:p>
            <a:pPr indent="-213995" lvl="0" marL="213995" marR="0" rtl="0" algn="l">
              <a:spcBef>
                <a:spcPts val="0"/>
              </a:spcBef>
              <a:spcAft>
                <a:spcPts val="0"/>
              </a:spcAft>
              <a:buClr>
                <a:schemeClr val="dk1"/>
              </a:buClr>
              <a:buSzPts val="1800"/>
              <a:buFont typeface="Calibri"/>
              <a:buAutoNum type="arabicPeriod"/>
            </a:pPr>
            <a:r>
              <a:rPr lang="fi-FI" sz="1800">
                <a:solidFill>
                  <a:schemeClr val="dk1"/>
                </a:solidFill>
                <a:latin typeface="Calibri"/>
                <a:ea typeface="Calibri"/>
                <a:cs typeface="Calibri"/>
                <a:sym typeface="Calibri"/>
              </a:rPr>
              <a:t>Piirtäminen aloitetaan miettimällä, miten voiman paikassa liikutaan.                                                                      Karttaan voi piirtää esimeriksi teitä, polkuja, käytäviä tai oviaukkoja. ​</a:t>
            </a:r>
            <a:endParaRPr sz="1320">
              <a:solidFill>
                <a:schemeClr val="dk1"/>
              </a:solidFill>
              <a:latin typeface="Arial"/>
              <a:ea typeface="Arial"/>
              <a:cs typeface="Arial"/>
              <a:sym typeface="Arial"/>
            </a:endParaRPr>
          </a:p>
          <a:p>
            <a:pPr indent="-213995" lvl="0" marL="213995" marR="0" rtl="0" algn="l">
              <a:spcBef>
                <a:spcPts val="400"/>
              </a:spcBef>
              <a:spcAft>
                <a:spcPts val="0"/>
              </a:spcAft>
              <a:buClr>
                <a:schemeClr val="dk1"/>
              </a:buClr>
              <a:buSzPts val="1800"/>
              <a:buFont typeface="Calibri"/>
              <a:buAutoNum type="arabicPeriod"/>
            </a:pPr>
            <a:r>
              <a:rPr lang="fi-FI" sz="1800">
                <a:solidFill>
                  <a:schemeClr val="dk1"/>
                </a:solidFill>
                <a:latin typeface="Calibri"/>
                <a:ea typeface="Calibri"/>
                <a:cs typeface="Calibri"/>
                <a:sym typeface="Calibri"/>
              </a:rPr>
              <a:t>Seuraavaksi piirretään paikassa olevia esineitä ja asioita. Onko siellä                                                                  esimerkiksi huonekaluja, vaatteita, urheiluvälineitä tai elektroniikkaa?                                                                           Jos paikka on ulkona, siellä saattaa olla esimerkiksi kylttejä, rakennuksia,                                                                             puita, pensaita, kukkia, kiviä tai kallioita. ​</a:t>
            </a:r>
            <a:endParaRPr/>
          </a:p>
          <a:p>
            <a:pPr indent="-213995" lvl="0" marL="213995" marR="0" rtl="0" algn="l">
              <a:spcBef>
                <a:spcPts val="400"/>
              </a:spcBef>
              <a:spcAft>
                <a:spcPts val="0"/>
              </a:spcAft>
              <a:buClr>
                <a:schemeClr val="dk1"/>
              </a:buClr>
              <a:buSzPts val="1800"/>
              <a:buFont typeface="Calibri"/>
              <a:buAutoNum type="arabicPeriod"/>
            </a:pPr>
            <a:r>
              <a:rPr lang="fi-FI" sz="1800">
                <a:solidFill>
                  <a:schemeClr val="dk1"/>
                </a:solidFill>
                <a:latin typeface="Calibri"/>
                <a:ea typeface="Calibri"/>
                <a:cs typeface="Calibri"/>
                <a:sym typeface="Calibri"/>
              </a:rPr>
              <a:t>Keitä voiman paikassa liikkuu? Nyt piirretään karttaan voiman paikassa liikkuvia ihmisiä ja eläimiä.​</a:t>
            </a:r>
            <a:endParaRPr/>
          </a:p>
          <a:p>
            <a:pPr indent="-213995" lvl="0" marL="213995" marR="0" rtl="0" algn="l">
              <a:spcBef>
                <a:spcPts val="400"/>
              </a:spcBef>
              <a:spcAft>
                <a:spcPts val="0"/>
              </a:spcAft>
              <a:buClr>
                <a:schemeClr val="dk1"/>
              </a:buClr>
              <a:buSzPts val="1800"/>
              <a:buFont typeface="Calibri"/>
              <a:buAutoNum type="arabicPeriod"/>
            </a:pPr>
            <a:r>
              <a:rPr lang="fi-FI" sz="1800">
                <a:solidFill>
                  <a:schemeClr val="dk1"/>
                </a:solidFill>
                <a:latin typeface="Calibri"/>
                <a:ea typeface="Calibri"/>
                <a:cs typeface="Calibri"/>
                <a:sym typeface="Calibri"/>
              </a:rPr>
              <a:t>Lopuksi karttaan kirjoitetaan voiman paikan nimi. Se voi olla sen oikea nimi tai itse keksitty lempinimi. Kartassa mahdollisesti olevia katuja tai rakennuksia voi halutessaan myös nimetä.​</a:t>
            </a:r>
            <a:endParaRPr/>
          </a:p>
          <a:p>
            <a:pPr indent="-213995" lvl="0" marL="213995" marR="0" rtl="0" algn="l">
              <a:spcBef>
                <a:spcPts val="400"/>
              </a:spcBef>
              <a:spcAft>
                <a:spcPts val="0"/>
              </a:spcAft>
              <a:buClr>
                <a:schemeClr val="dk1"/>
              </a:buClr>
              <a:buSzPts val="1800"/>
              <a:buFont typeface="Calibri"/>
              <a:buAutoNum type="arabicPeriod"/>
            </a:pPr>
            <a:r>
              <a:rPr lang="fi-FI" sz="1800">
                <a:solidFill>
                  <a:schemeClr val="dk1"/>
                </a:solidFill>
                <a:latin typeface="Calibri"/>
                <a:ea typeface="Calibri"/>
                <a:cs typeface="Calibri"/>
                <a:sym typeface="Calibri"/>
              </a:rPr>
              <a:t>Kun kartat ovat valmiita, jokainen voi esitellä omansa luokalle, pienryhmälle tai parille. Esiteltäessä voi kertoa paikan nimen ja sen, miksi kyseinen paikka on oma voiman paikka. Yhdessä voidaan pohtia, mistä paikka on mahdollisesti saanut nimensä.</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F2CF"/>
        </a:solidFill>
      </p:bgPr>
    </p:bg>
    <p:spTree>
      <p:nvGrpSpPr>
        <p:cNvPr id="149" name="Shape 149"/>
        <p:cNvGrpSpPr/>
        <p:nvPr/>
      </p:nvGrpSpPr>
      <p:grpSpPr>
        <a:xfrm>
          <a:off x="0" y="0"/>
          <a:ext cx="0" cy="0"/>
          <a:chOff x="0" y="0"/>
          <a:chExt cx="0" cy="0"/>
        </a:xfrm>
      </p:grpSpPr>
      <p:sp>
        <p:nvSpPr>
          <p:cNvPr id="150" name="Google Shape;150;p8"/>
          <p:cNvSpPr txBox="1"/>
          <p:nvPr>
            <p:ph type="title"/>
          </p:nvPr>
        </p:nvSpPr>
        <p:spPr>
          <a:xfrm>
            <a:off x="3042804" y="320604"/>
            <a:ext cx="6653646" cy="1115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Rockwell"/>
              <a:buNone/>
            </a:pPr>
            <a:r>
              <a:rPr b="0" i="0" lang="fi-FI" sz="2800" u="none" cap="none" strike="noStrike">
                <a:solidFill>
                  <a:srgbClr val="000000"/>
                </a:solidFill>
                <a:latin typeface="Rockwell"/>
                <a:ea typeface="Rockwell"/>
                <a:cs typeface="Rockwell"/>
                <a:sym typeface="Rockwell"/>
              </a:rPr>
              <a:t>3. Työpajat: </a:t>
            </a:r>
            <a:r>
              <a:rPr b="1" i="0" lang="fi-FI" sz="2800" u="none" cap="none" strike="noStrike">
                <a:solidFill>
                  <a:schemeClr val="accent3"/>
                </a:solidFill>
                <a:latin typeface="Rockwell"/>
                <a:ea typeface="Rockwell"/>
                <a:cs typeface="Rockwell"/>
                <a:sym typeface="Rockwell"/>
              </a:rPr>
              <a:t>Voiman paikka kartalle</a:t>
            </a:r>
            <a:endParaRPr/>
          </a:p>
        </p:txBody>
      </p:sp>
      <p:sp>
        <p:nvSpPr>
          <p:cNvPr id="151" name="Google Shape;151;p8"/>
          <p:cNvSpPr/>
          <p:nvPr/>
        </p:nvSpPr>
        <p:spPr>
          <a:xfrm>
            <a:off x="1645341" y="1186830"/>
            <a:ext cx="8883227" cy="5147543"/>
          </a:xfrm>
          <a:custGeom>
            <a:rect b="b" l="l" r="r" t="t"/>
            <a:pathLst>
              <a:path extrusionOk="0" h="5147543" w="8883227">
                <a:moveTo>
                  <a:pt x="0" y="0"/>
                </a:moveTo>
                <a:cubicBezTo>
                  <a:pt x="3100868" y="124235"/>
                  <a:pt x="7159908" y="-150204"/>
                  <a:pt x="8883227" y="0"/>
                </a:cubicBezTo>
                <a:cubicBezTo>
                  <a:pt x="8996537" y="2251621"/>
                  <a:pt x="8731199" y="4025665"/>
                  <a:pt x="8883227" y="5147543"/>
                </a:cubicBezTo>
                <a:cubicBezTo>
                  <a:pt x="5631042" y="5118783"/>
                  <a:pt x="2111214" y="5177104"/>
                  <a:pt x="0" y="5147543"/>
                </a:cubicBezTo>
                <a:cubicBezTo>
                  <a:pt x="101116" y="3497656"/>
                  <a:pt x="-1037" y="1690030"/>
                  <a:pt x="0" y="0"/>
                </a:cubicBezTo>
                <a:close/>
              </a:path>
            </a:pathLst>
          </a:custGeom>
          <a:noFill/>
          <a:ln cap="flat" cmpd="sng" w="19050">
            <a:solidFill>
              <a:schemeClr val="accent3"/>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E6839F"/>
              </a:solidFill>
              <a:latin typeface="Arial"/>
              <a:ea typeface="Arial"/>
              <a:cs typeface="Arial"/>
              <a:sym typeface="Arial"/>
            </a:endParaRPr>
          </a:p>
        </p:txBody>
      </p:sp>
      <p:sp>
        <p:nvSpPr>
          <p:cNvPr id="152" name="Google Shape;152;p8"/>
          <p:cNvSpPr txBox="1"/>
          <p:nvPr/>
        </p:nvSpPr>
        <p:spPr>
          <a:xfrm>
            <a:off x="4032154" y="1282082"/>
            <a:ext cx="4114800" cy="303929"/>
          </a:xfrm>
          <a:prstGeom prst="rect">
            <a:avLst/>
          </a:prstGeom>
          <a:noFill/>
          <a:ln>
            <a:noFill/>
          </a:ln>
        </p:spPr>
        <p:txBody>
          <a:bodyPr anchorCtr="0" anchor="t" bIns="28575" lIns="57150" spcFirstLastPara="1" rIns="57150" wrap="square" tIns="28575">
            <a:spAutoFit/>
          </a:bodyPr>
          <a:lstStyle/>
          <a:p>
            <a:pPr indent="0" lvl="0" marL="0" marR="0" rtl="0" algn="ctr">
              <a:spcBef>
                <a:spcPts val="0"/>
              </a:spcBef>
              <a:spcAft>
                <a:spcPts val="0"/>
              </a:spcAft>
              <a:buNone/>
            </a:pPr>
            <a:r>
              <a:rPr lang="fi-FI" sz="1600">
                <a:solidFill>
                  <a:schemeClr val="dk1"/>
                </a:solidFill>
                <a:latin typeface="Calibri"/>
                <a:ea typeface="Calibri"/>
                <a:cs typeface="Calibri"/>
                <a:sym typeface="Calibri"/>
              </a:rPr>
              <a:t>Linkki videoon: </a:t>
            </a:r>
            <a:r>
              <a:rPr lang="fi-FI" sz="1600" u="sng">
                <a:solidFill>
                  <a:schemeClr val="dk1"/>
                </a:solidFill>
                <a:latin typeface="Calibri"/>
                <a:ea typeface="Calibri"/>
                <a:cs typeface="Calibri"/>
                <a:sym typeface="Calibri"/>
                <a:hlinkClick r:id="rId3">
                  <a:extLst>
                    <a:ext uri="{A12FA001-AC4F-418D-AE19-62706E023703}">
                      <ahyp:hlinkClr val="tx"/>
                    </a:ext>
                  </a:extLst>
                </a:hlinkClick>
              </a:rPr>
              <a:t>https://youtu.be/o_zG2kqnlUk</a:t>
            </a:r>
            <a:endParaRPr sz="1600">
              <a:solidFill>
                <a:schemeClr val="dk1"/>
              </a:solidFill>
              <a:latin typeface="Calibri"/>
              <a:ea typeface="Calibri"/>
              <a:cs typeface="Calibri"/>
              <a:sym typeface="Calibri"/>
            </a:endParaRPr>
          </a:p>
        </p:txBody>
      </p:sp>
      <p:pic>
        <p:nvPicPr>
          <p:cNvPr id="153" name="Google Shape;153;p8" title="Voiman paikka kartalle"/>
          <p:cNvPicPr preferRelativeResize="0"/>
          <p:nvPr/>
        </p:nvPicPr>
        <p:blipFill rotWithShape="1">
          <a:blip r:embed="rId4">
            <a:alphaModFix/>
          </a:blip>
          <a:srcRect b="0" l="0" r="0" t="0"/>
          <a:stretch/>
        </p:blipFill>
        <p:spPr>
          <a:xfrm>
            <a:off x="2194110" y="1710342"/>
            <a:ext cx="7805239" cy="43959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p:nvPr/>
        </p:nvSpPr>
        <p:spPr>
          <a:xfrm>
            <a:off x="300330" y="1206405"/>
            <a:ext cx="9059847" cy="5419142"/>
          </a:xfrm>
          <a:custGeom>
            <a:rect b="b" l="l" r="r" t="t"/>
            <a:pathLst>
              <a:path extrusionOk="0" fill="none" h="5419142" w="9059847">
                <a:moveTo>
                  <a:pt x="0" y="0"/>
                </a:moveTo>
                <a:cubicBezTo>
                  <a:pt x="2247055" y="-59067"/>
                  <a:pt x="7162457" y="-129691"/>
                  <a:pt x="9059847" y="0"/>
                </a:cubicBezTo>
                <a:cubicBezTo>
                  <a:pt x="9024169" y="1563915"/>
                  <a:pt x="8985301" y="4207713"/>
                  <a:pt x="9059847" y="5419142"/>
                </a:cubicBezTo>
                <a:cubicBezTo>
                  <a:pt x="7860828" y="5550130"/>
                  <a:pt x="2213852" y="5327173"/>
                  <a:pt x="0" y="5419142"/>
                </a:cubicBezTo>
                <a:cubicBezTo>
                  <a:pt x="168807" y="4046209"/>
                  <a:pt x="-137122" y="1695012"/>
                  <a:pt x="0" y="0"/>
                </a:cubicBezTo>
                <a:close/>
              </a:path>
              <a:path extrusionOk="0" h="5419142" w="9059847">
                <a:moveTo>
                  <a:pt x="0" y="0"/>
                </a:moveTo>
                <a:cubicBezTo>
                  <a:pt x="1407033" y="124235"/>
                  <a:pt x="6457065" y="-150204"/>
                  <a:pt x="9059847" y="0"/>
                </a:cubicBezTo>
                <a:cubicBezTo>
                  <a:pt x="9173157" y="2158024"/>
                  <a:pt x="8907819" y="3165636"/>
                  <a:pt x="9059847" y="5419142"/>
                </a:cubicBezTo>
                <a:cubicBezTo>
                  <a:pt x="7159256" y="5390382"/>
                  <a:pt x="3628429" y="5448703"/>
                  <a:pt x="0" y="5419142"/>
                </a:cubicBezTo>
                <a:cubicBezTo>
                  <a:pt x="101116" y="3246953"/>
                  <a:pt x="-1037" y="2579530"/>
                  <a:pt x="0" y="0"/>
                </a:cubicBezTo>
                <a:close/>
              </a:path>
            </a:pathLst>
          </a:custGeom>
          <a:solidFill>
            <a:schemeClr val="lt1"/>
          </a:solidFill>
          <a:ln cap="flat" cmpd="sng" w="19050">
            <a:solidFill>
              <a:schemeClr val="accent2"/>
            </a:solidFill>
            <a:prstDash val="solid"/>
            <a:miter lim="800000"/>
            <a:headEnd len="sm" w="sm" type="none"/>
            <a:tailEnd len="sm" w="sm" type="none"/>
          </a:ln>
        </p:spPr>
        <p:txBody>
          <a:bodyPr anchorCtr="0" anchor="ctr" bIns="28575" lIns="57150" spcFirstLastPara="1" rIns="57150" wrap="square" tIns="28575">
            <a:noAutofit/>
          </a:bodyPr>
          <a:lstStyle/>
          <a:p>
            <a:pPr indent="0" lvl="0" marL="0" marR="0" rtl="0" algn="ctr">
              <a:spcBef>
                <a:spcPts val="0"/>
              </a:spcBef>
              <a:spcAft>
                <a:spcPts val="0"/>
              </a:spcAft>
              <a:buNone/>
            </a:pPr>
            <a:r>
              <a:t/>
            </a:r>
            <a:endParaRPr sz="825">
              <a:solidFill>
                <a:srgbClr val="196B24"/>
              </a:solidFill>
              <a:latin typeface="Arial"/>
              <a:ea typeface="Arial"/>
              <a:cs typeface="Arial"/>
              <a:sym typeface="Arial"/>
            </a:endParaRPr>
          </a:p>
        </p:txBody>
      </p:sp>
      <p:sp>
        <p:nvSpPr>
          <p:cNvPr id="159" name="Google Shape;159;p9"/>
          <p:cNvSpPr/>
          <p:nvPr/>
        </p:nvSpPr>
        <p:spPr>
          <a:xfrm>
            <a:off x="8289164" y="345934"/>
            <a:ext cx="3595646" cy="1531824"/>
          </a:xfrm>
          <a:custGeom>
            <a:rect b="b" l="l" r="r" t="t"/>
            <a:pathLst>
              <a:path extrusionOk="0" fill="none" h="1531824" w="3595646">
                <a:moveTo>
                  <a:pt x="0" y="765912"/>
                </a:moveTo>
                <a:cubicBezTo>
                  <a:pt x="-45282" y="284710"/>
                  <a:pt x="707583" y="-87178"/>
                  <a:pt x="1797823" y="0"/>
                </a:cubicBezTo>
                <a:cubicBezTo>
                  <a:pt x="2799807" y="-10352"/>
                  <a:pt x="3624330" y="374617"/>
                  <a:pt x="3595646" y="765912"/>
                </a:cubicBezTo>
                <a:cubicBezTo>
                  <a:pt x="3546681" y="1209253"/>
                  <a:pt x="2824572" y="1464341"/>
                  <a:pt x="1797823" y="1531824"/>
                </a:cubicBezTo>
                <a:cubicBezTo>
                  <a:pt x="868016" y="1537370"/>
                  <a:pt x="-11910" y="1270730"/>
                  <a:pt x="0" y="765912"/>
                </a:cubicBezTo>
                <a:close/>
              </a:path>
              <a:path extrusionOk="0" h="1531824" w="3595646">
                <a:moveTo>
                  <a:pt x="0" y="765912"/>
                </a:moveTo>
                <a:cubicBezTo>
                  <a:pt x="-3796" y="330993"/>
                  <a:pt x="693488" y="9594"/>
                  <a:pt x="1797823" y="0"/>
                </a:cubicBezTo>
                <a:cubicBezTo>
                  <a:pt x="2746990" y="60940"/>
                  <a:pt x="3554855" y="300033"/>
                  <a:pt x="3595646" y="765912"/>
                </a:cubicBezTo>
                <a:cubicBezTo>
                  <a:pt x="3624576" y="1237818"/>
                  <a:pt x="2944919" y="1573381"/>
                  <a:pt x="1797823" y="1531824"/>
                </a:cubicBezTo>
                <a:cubicBezTo>
                  <a:pt x="785459" y="1545327"/>
                  <a:pt x="-28078" y="1163649"/>
                  <a:pt x="0" y="765912"/>
                </a:cubicBezTo>
                <a:close/>
              </a:path>
            </a:pathLst>
          </a:cu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25">
              <a:solidFill>
                <a:srgbClr val="E97132"/>
              </a:solidFill>
              <a:latin typeface="Arial"/>
              <a:ea typeface="Arial"/>
              <a:cs typeface="Arial"/>
              <a:sym typeface="Arial"/>
            </a:endParaRPr>
          </a:p>
        </p:txBody>
      </p:sp>
      <p:sp>
        <p:nvSpPr>
          <p:cNvPr id="160" name="Google Shape;160;p9"/>
          <p:cNvSpPr txBox="1"/>
          <p:nvPr>
            <p:ph type="title"/>
          </p:nvPr>
        </p:nvSpPr>
        <p:spPr>
          <a:xfrm>
            <a:off x="435646" y="-62044"/>
            <a:ext cx="6492101" cy="15533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Rockwell"/>
              <a:buNone/>
            </a:pPr>
            <a:r>
              <a:rPr b="0" i="0" lang="fi-FI" sz="2800" u="none" cap="none" strike="noStrike">
                <a:solidFill>
                  <a:schemeClr val="dk1"/>
                </a:solidFill>
                <a:latin typeface="Rockwell"/>
                <a:ea typeface="Rockwell"/>
                <a:cs typeface="Rockwell"/>
                <a:sym typeface="Rockwell"/>
              </a:rPr>
              <a:t>3. Työpajat: </a:t>
            </a:r>
            <a:r>
              <a:rPr b="1" i="0" lang="fi-FI" sz="2800" u="none" cap="none" strike="noStrike">
                <a:solidFill>
                  <a:schemeClr val="accent2"/>
                </a:solidFill>
                <a:latin typeface="Rockwell"/>
                <a:ea typeface="Rockwell"/>
                <a:cs typeface="Rockwell"/>
                <a:sym typeface="Rockwell"/>
              </a:rPr>
              <a:t>Tunne voiman paikkasi</a:t>
            </a:r>
            <a:endParaRPr/>
          </a:p>
        </p:txBody>
      </p:sp>
      <p:sp>
        <p:nvSpPr>
          <p:cNvPr id="161" name="Google Shape;161;p9"/>
          <p:cNvSpPr txBox="1"/>
          <p:nvPr>
            <p:ph idx="1" type="body"/>
          </p:nvPr>
        </p:nvSpPr>
        <p:spPr>
          <a:xfrm>
            <a:off x="436771" y="1308017"/>
            <a:ext cx="8609496" cy="5224991"/>
          </a:xfrm>
          <a:prstGeom prst="rect">
            <a:avLst/>
          </a:prstGeom>
          <a:noFill/>
          <a:ln>
            <a:noFill/>
          </a:ln>
        </p:spPr>
        <p:txBody>
          <a:bodyPr anchorCtr="0" anchor="t" bIns="28575" lIns="57150" spcFirstLastPara="1" rIns="57150" wrap="square" tIns="28575">
            <a:noAutofit/>
          </a:bodyPr>
          <a:lstStyle/>
          <a:p>
            <a:pPr indent="0" lvl="0" marL="0" marR="0" rtl="0" algn="l">
              <a:lnSpc>
                <a:spcPct val="100000"/>
              </a:lnSpc>
              <a:spcBef>
                <a:spcPts val="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Tässä työpajassa pääsee tarkastelemaan voiman paikkoihin liittyviä tunteita maalausharjoituksen avulla. Työpajassa opitaan lisäksi, millä eri tavoin tunteita voi maalaustaiteessa kuvata. </a:t>
            </a:r>
            <a:endParaRPr b="0" i="0" sz="1800" u="none" cap="none" strike="noStrike">
              <a:solidFill>
                <a:schemeClr val="dk1"/>
              </a:solidFill>
              <a:latin typeface="Arial"/>
              <a:ea typeface="Arial"/>
              <a:cs typeface="Arial"/>
              <a:sym typeface="Arial"/>
            </a:endParaRPr>
          </a:p>
          <a:p>
            <a:pPr indent="-213995" lvl="0" marL="213995" marR="0" rtl="0" algn="l">
              <a:lnSpc>
                <a:spcPct val="100000"/>
              </a:lnSpc>
              <a:spcBef>
                <a:spcPts val="100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Harjoitus aloitetaan jakamalla A4- tai A3-paperi kolmeen osaan esimeriksi piirtämällä siihen kaksi pystyviivaa. Ensimmäiseen osaan maalataan oman voiman paikan maisema.  </a:t>
            </a:r>
            <a:endParaRPr b="0" i="0" sz="1800" u="none" cap="none" strike="noStrike">
              <a:solidFill>
                <a:schemeClr val="dk1"/>
              </a:solidFill>
              <a:latin typeface="Calibri"/>
              <a:ea typeface="Calibri"/>
              <a:cs typeface="Calibri"/>
              <a:sym typeface="Calibri"/>
            </a:endParaRPr>
          </a:p>
          <a:p>
            <a:pPr indent="-213995" lvl="0" marL="213995" marR="0" rtl="0" algn="l">
              <a:lnSpc>
                <a:spcPct val="100000"/>
              </a:lnSpc>
              <a:spcBef>
                <a:spcPts val="100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Seuraavan kuvan maalaamista ohjeistetaan kysymällä, miltä omassa voiman paikassa tuntuu. Tunteen voi maalata esittävästi tai abstraktisti. Minkälaiset värit, hahmot, muodot tai kuviot kuvaavat tuota tunnetta? Tunnekuvan maalaaminen aloitetaan valitsemalla tunnetta kuvaava väri. Maalatessa väriä voi myös vaihtaa, jos paikkaan liittyy monia tunteita. </a:t>
            </a:r>
            <a:endParaRPr b="0" i="0" sz="1800" u="none" cap="none" strike="noStrike">
              <a:solidFill>
                <a:schemeClr val="dk1"/>
              </a:solidFill>
              <a:latin typeface="Calibri"/>
              <a:ea typeface="Calibri"/>
              <a:cs typeface="Calibri"/>
              <a:sym typeface="Calibri"/>
            </a:endParaRPr>
          </a:p>
          <a:p>
            <a:pPr indent="-213995" lvl="0" marL="213995" marR="0" rtl="0" algn="l">
              <a:lnSpc>
                <a:spcPct val="100000"/>
              </a:lnSpc>
              <a:spcBef>
                <a:spcPts val="1000"/>
              </a:spcBef>
              <a:spcAft>
                <a:spcPts val="0"/>
              </a:spcAft>
              <a:buClr>
                <a:schemeClr val="dk1"/>
              </a:buClr>
              <a:buSzPts val="1800"/>
              <a:buFont typeface="Arial"/>
              <a:buAutoNum type="arabicPeriod"/>
            </a:pPr>
            <a:r>
              <a:rPr b="0" i="0" lang="fi-FI" sz="1800" u="none" cap="none" strike="noStrike">
                <a:solidFill>
                  <a:schemeClr val="dk1"/>
                </a:solidFill>
                <a:latin typeface="Calibri"/>
                <a:ea typeface="Calibri"/>
                <a:cs typeface="Calibri"/>
                <a:sym typeface="Calibri"/>
              </a:rPr>
              <a:t>Kolmannen kuvan yhteydessä mietitään, miltä tuntuu, kun voiman paikkaan ei ole päässyt pitkään aikaan. Kuten edellisessä kuvassa, maalaaminen aloitetaan valitsemalla tunnetta kuvastava väri, ja jälleen voidaan pohtia, minkälaisilla muodoilla tai hahmoilla sitä voisi kuvata.</a:t>
            </a:r>
            <a:endParaRPr/>
          </a:p>
          <a:p>
            <a:pPr indent="0" lvl="0" marL="0" marR="0" rtl="0" algn="l">
              <a:lnSpc>
                <a:spcPct val="100000"/>
              </a:lnSpc>
              <a:spcBef>
                <a:spcPts val="1000"/>
              </a:spcBef>
              <a:spcAft>
                <a:spcPts val="0"/>
              </a:spcAft>
              <a:buClr>
                <a:schemeClr val="dk1"/>
              </a:buClr>
              <a:buSzPts val="1800"/>
              <a:buFont typeface="Arial"/>
              <a:buNone/>
            </a:pPr>
            <a:r>
              <a:rPr b="0" i="0" lang="fi-FI" sz="1800" u="none" cap="none" strike="noStrike">
                <a:solidFill>
                  <a:schemeClr val="dk1"/>
                </a:solidFill>
                <a:latin typeface="Calibri"/>
                <a:ea typeface="Calibri"/>
                <a:cs typeface="Calibri"/>
                <a:sym typeface="Calibri"/>
              </a:rPr>
              <a:t>Lopuksi jokainen esittelee maalauksensa parille, pienryhmälle tai luokalle ja kertoo, mikä paikka on kyseessä ja mitä tunteita siihen liittyy. Samalla voi kertoa, miltä voiman paikan maalaaminen tuntui ja miksi kyseinen paikka on itselle tärkeä.</a:t>
            </a:r>
            <a:endParaRPr/>
          </a:p>
        </p:txBody>
      </p:sp>
      <p:sp>
        <p:nvSpPr>
          <p:cNvPr id="162" name="Google Shape;162;p9"/>
          <p:cNvSpPr txBox="1"/>
          <p:nvPr/>
        </p:nvSpPr>
        <p:spPr>
          <a:xfrm>
            <a:off x="8653131" y="592397"/>
            <a:ext cx="3193719" cy="1042593"/>
          </a:xfrm>
          <a:prstGeom prst="rect">
            <a:avLst/>
          </a:prstGeom>
          <a:noFill/>
          <a:ln>
            <a:noFill/>
          </a:ln>
        </p:spPr>
        <p:txBody>
          <a:bodyPr anchorCtr="0" anchor="t" bIns="28575" lIns="57150" spcFirstLastPara="1" rIns="57150" wrap="square" tIns="28575">
            <a:spAutoFit/>
          </a:bodyPr>
          <a:lstStyle/>
          <a:p>
            <a:pPr indent="0" lvl="0" marL="0" marR="0" rtl="0" algn="l">
              <a:spcBef>
                <a:spcPts val="0"/>
              </a:spcBef>
              <a:spcAft>
                <a:spcPts val="0"/>
              </a:spcAft>
              <a:buNone/>
            </a:pPr>
            <a:r>
              <a:rPr b="1" lang="fi-FI" sz="1600">
                <a:solidFill>
                  <a:schemeClr val="dk1"/>
                </a:solidFill>
                <a:latin typeface="Calibri"/>
                <a:ea typeface="Calibri"/>
                <a:cs typeface="Calibri"/>
                <a:sym typeface="Calibri"/>
              </a:rPr>
              <a:t>Kesto: </a:t>
            </a:r>
            <a:r>
              <a:rPr lang="fi-FI" sz="1600">
                <a:solidFill>
                  <a:schemeClr val="dk1"/>
                </a:solidFill>
                <a:latin typeface="Calibri"/>
                <a:ea typeface="Calibri"/>
                <a:cs typeface="Calibri"/>
                <a:sym typeface="Calibri"/>
              </a:rPr>
              <a:t>45 min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Mitä tarvitaan:</a:t>
            </a:r>
            <a:r>
              <a:rPr lang="fi-FI" sz="1600">
                <a:solidFill>
                  <a:schemeClr val="dk1"/>
                </a:solidFill>
                <a:latin typeface="Calibri"/>
                <a:ea typeface="Calibri"/>
                <a:cs typeface="Calibri"/>
                <a:sym typeface="Calibri"/>
              </a:rPr>
              <a:t> Maalaustarvikkeet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Kohderyhmä:</a:t>
            </a:r>
            <a:r>
              <a:rPr lang="fi-FI" sz="1600">
                <a:solidFill>
                  <a:schemeClr val="dk1"/>
                </a:solidFill>
                <a:latin typeface="Calibri"/>
                <a:ea typeface="Calibri"/>
                <a:cs typeface="Calibri"/>
                <a:sym typeface="Calibri"/>
              </a:rPr>
              <a:t> 3.–6.-luokkalaiset</a:t>
            </a:r>
            <a:endParaRPr/>
          </a:p>
          <a:p>
            <a:pPr indent="0" lvl="0" marL="0" marR="0" rtl="0" algn="l">
              <a:spcBef>
                <a:spcPts val="0"/>
              </a:spcBef>
              <a:spcAft>
                <a:spcPts val="0"/>
              </a:spcAft>
              <a:buNone/>
            </a:pPr>
            <a:r>
              <a:rPr b="1" lang="fi-FI" sz="1600">
                <a:solidFill>
                  <a:schemeClr val="dk1"/>
                </a:solidFill>
                <a:latin typeface="Calibri"/>
                <a:ea typeface="Calibri"/>
                <a:cs typeface="Calibri"/>
                <a:sym typeface="Calibri"/>
              </a:rPr>
              <a:t>Soveltuvat oppiaineet: </a:t>
            </a:r>
            <a:r>
              <a:rPr lang="fi-FI" sz="1600">
                <a:solidFill>
                  <a:schemeClr val="dk1"/>
                </a:solidFill>
                <a:latin typeface="Calibri"/>
                <a:ea typeface="Calibri"/>
                <a:cs typeface="Calibri"/>
                <a:sym typeface="Calibri"/>
              </a:rPr>
              <a:t>Kuvataide</a:t>
            </a:r>
            <a:endParaRPr/>
          </a:p>
        </p:txBody>
      </p:sp>
      <p:sp>
        <p:nvSpPr>
          <p:cNvPr id="163" name="Google Shape;163;p9"/>
          <p:cNvSpPr/>
          <p:nvPr/>
        </p:nvSpPr>
        <p:spPr>
          <a:xfrm>
            <a:off x="9528046" y="2909687"/>
            <a:ext cx="2318085" cy="231808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9"/>
          <p:cNvSpPr txBox="1"/>
          <p:nvPr/>
        </p:nvSpPr>
        <p:spPr>
          <a:xfrm>
            <a:off x="9692104" y="3201738"/>
            <a:ext cx="215231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i-FI" sz="1800">
                <a:solidFill>
                  <a:schemeClr val="lt1"/>
                </a:solidFill>
                <a:latin typeface="Calibri"/>
                <a:ea typeface="Calibri"/>
                <a:cs typeface="Calibri"/>
                <a:sym typeface="Calibri"/>
              </a:rPr>
              <a:t>Vinkki: Tunteiden pohtimisen ja nimeämisen tukena voi hyödyntää materiaalin lopusta löytyvää tunnelistaa.</a:t>
            </a:r>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2025-10-14T10:37:10Z</dcterms:created>
</cp:coreProperties>
</file>